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574" r:id="rId2"/>
    <p:sldId id="781" r:id="rId3"/>
    <p:sldId id="784" r:id="rId4"/>
    <p:sldId id="785" r:id="rId5"/>
    <p:sldId id="783" r:id="rId6"/>
    <p:sldId id="768" r:id="rId7"/>
    <p:sldId id="786" r:id="rId8"/>
    <p:sldId id="791" r:id="rId9"/>
    <p:sldId id="787" r:id="rId10"/>
    <p:sldId id="794" r:id="rId11"/>
    <p:sldId id="797" r:id="rId12"/>
    <p:sldId id="793" r:id="rId13"/>
    <p:sldId id="795" r:id="rId14"/>
    <p:sldId id="796" r:id="rId15"/>
    <p:sldId id="779" r:id="rId16"/>
    <p:sldId id="789" r:id="rId17"/>
    <p:sldId id="780" r:id="rId18"/>
  </p:sldIdLst>
  <p:sldSz cx="9144000" cy="5143500" type="screen16x9"/>
  <p:notesSz cx="6858000" cy="9144000"/>
  <p:embeddedFontLst>
    <p:embeddedFont>
      <p:font typeface="MiSans Bold" panose="02010600030101010101" charset="-122"/>
      <p:bold r:id="rId21"/>
    </p:embeddedFont>
    <p:embeddedFont>
      <p:font typeface="MiSans Light" panose="02010600030101010101" charset="-122"/>
      <p:regular r:id="rId22"/>
    </p:embeddedFont>
    <p:embeddedFont>
      <p:font typeface="思源宋体 CN Heavy" panose="02010600030101010101" charset="-122"/>
      <p:bold r:id="rId23"/>
    </p:embeddedFont>
  </p:embeddedFontLst>
  <p:custDataLst>
    <p:tags r:id="rId24"/>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2A6164-6C94-4D72-A808-DBA72125A748}">
          <p14:sldIdLst>
            <p14:sldId id="574"/>
            <p14:sldId id="781"/>
            <p14:sldId id="784"/>
            <p14:sldId id="785"/>
            <p14:sldId id="783"/>
            <p14:sldId id="768"/>
            <p14:sldId id="786"/>
            <p14:sldId id="791"/>
            <p14:sldId id="787"/>
            <p14:sldId id="794"/>
            <p14:sldId id="797"/>
            <p14:sldId id="793"/>
            <p14:sldId id="795"/>
            <p14:sldId id="796"/>
            <p14:sldId id="779"/>
            <p14:sldId id="789"/>
            <p14:sldId id="780"/>
          </p14:sldIdLst>
        </p14:section>
      </p14:sectionLst>
    </p:ext>
    <p:ext uri="{EFAFB233-063F-42B5-8137-9DF3F51BA10A}">
      <p15:sldGuideLst xmlns:p15="http://schemas.microsoft.com/office/powerpoint/2012/main">
        <p15:guide id="1" pos="148" userDrawn="1">
          <p15:clr>
            <a:srgbClr val="A4A3A4"/>
          </p15:clr>
        </p15:guide>
        <p15:guide id="2" pos="5616" userDrawn="1">
          <p15:clr>
            <a:srgbClr val="A4A3A4"/>
          </p15:clr>
        </p15:guide>
        <p15:guide id="3" orient="horz" pos="328" userDrawn="1">
          <p15:clr>
            <a:srgbClr val="A4A3A4"/>
          </p15:clr>
        </p15:guide>
        <p15:guide id="5" orient="horz" pos="3079" userDrawn="1">
          <p15:clr>
            <a:srgbClr val="A4A3A4"/>
          </p15:clr>
        </p15:guide>
        <p15:guide id="7" pos="29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7FF"/>
    <a:srgbClr val="298AFF"/>
    <a:srgbClr val="13285D"/>
    <a:srgbClr val="D8C089"/>
    <a:srgbClr val="1D3E8D"/>
    <a:srgbClr val="006BFF"/>
    <a:srgbClr val="1A1A1A"/>
    <a:srgbClr val="F4F8FD"/>
    <a:srgbClr val="3684E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5" autoAdjust="0"/>
    <p:restoredTop sz="94660"/>
  </p:normalViewPr>
  <p:slideViewPr>
    <p:cSldViewPr snapToGrid="0" showGuides="1">
      <p:cViewPr varScale="1">
        <p:scale>
          <a:sx n="109" d="100"/>
          <a:sy n="109" d="100"/>
        </p:scale>
        <p:origin x="840" y="82"/>
      </p:cViewPr>
      <p:guideLst>
        <p:guide pos="148"/>
        <p:guide pos="5616"/>
        <p:guide orient="horz" pos="328"/>
        <p:guide orient="horz" pos="3079"/>
        <p:guide pos="291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4#1">
  <dgm:title val=""/>
  <dgm:desc val=""/>
  <dgm:catLst>
    <dgm:cat type="accent5" pri="11400"/>
  </dgm:catLst>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818CCF1-C502-4705-B152-2CF1267FE689}" type="doc">
      <dgm:prSet loTypeId="urn:microsoft.com/office/officeart/2005/8/layout/arrow3#1" loCatId="relationship" qsTypeId="urn:microsoft.com/office/officeart/2005/8/quickstyle/simple1#1" qsCatId="simple" csTypeId="urn:microsoft.com/office/officeart/2005/8/colors/accent5_4#1" csCatId="accent1" phldr="0"/>
      <dgm:spPr/>
      <dgm:t>
        <a:bodyPr/>
        <a:lstStyle/>
        <a:p>
          <a:endParaRPr lang="zh-CN" altLang="en-US"/>
        </a:p>
      </dgm:t>
    </dgm:pt>
    <dgm:pt modelId="{5BCBE6D3-20C5-4824-A1D7-A7EFB2B4CFE2}">
      <dgm:prSet phldrT="[文本]" phldr="0" custT="0"/>
      <dgm:spPr/>
      <dgm:t>
        <a:bodyPr vert="horz" wrap="square"/>
        <a:lstStyle/>
        <a:p>
          <a:pPr>
            <a:lnSpc>
              <a:spcPct val="100000"/>
            </a:lnSpc>
            <a:spcBef>
              <a:spcPct val="0"/>
            </a:spcBef>
            <a:spcAft>
              <a:spcPct val="35000"/>
            </a:spcAft>
          </a:pPr>
          <a:r>
            <a:rPr lang="zh-CN" altLang="en-US"/>
            <a:t>匹配</a:t>
          </a:r>
        </a:p>
      </dgm:t>
    </dgm:pt>
    <dgm:pt modelId="{59BBCB00-D090-4BF7-877F-BBEFED941EC7}" type="parTrans" cxnId="{4E31A9B8-D2C1-49E5-A77A-83426A949CA4}">
      <dgm:prSet/>
      <dgm:spPr/>
      <dgm:t>
        <a:bodyPr/>
        <a:lstStyle/>
        <a:p>
          <a:endParaRPr lang="zh-CN" altLang="en-US"/>
        </a:p>
      </dgm:t>
    </dgm:pt>
    <dgm:pt modelId="{A8C1F5E9-3061-440C-91B6-7B8DC8902E3F}" type="sibTrans" cxnId="{4E31A9B8-D2C1-49E5-A77A-83426A949CA4}">
      <dgm:prSet/>
      <dgm:spPr/>
      <dgm:t>
        <a:bodyPr/>
        <a:lstStyle/>
        <a:p>
          <a:endParaRPr lang="zh-CN" altLang="en-US"/>
        </a:p>
      </dgm:t>
    </dgm:pt>
    <dgm:pt modelId="{A503CD65-5674-4348-A21C-ACB3E9EDD515}">
      <dgm:prSet phldrT="[文本]" phldr="0" custT="0"/>
      <dgm:spPr/>
      <dgm:t>
        <a:bodyPr vert="horz" wrap="square"/>
        <a:lstStyle/>
        <a:p>
          <a:pPr>
            <a:lnSpc>
              <a:spcPct val="100000"/>
            </a:lnSpc>
            <a:spcBef>
              <a:spcPct val="0"/>
            </a:spcBef>
            <a:spcAft>
              <a:spcPct val="35000"/>
            </a:spcAft>
          </a:pPr>
          <a:r>
            <a:rPr lang="zh-CN" altLang="en-US"/>
            <a:t>分类</a:t>
          </a:r>
        </a:p>
      </dgm:t>
    </dgm:pt>
    <dgm:pt modelId="{747FA98F-ED37-4268-94D9-A032C64510B7}" type="parTrans" cxnId="{BF1C4E1F-61EA-45B3-A970-01D3C305DBD8}">
      <dgm:prSet/>
      <dgm:spPr/>
      <dgm:t>
        <a:bodyPr/>
        <a:lstStyle/>
        <a:p>
          <a:endParaRPr lang="zh-CN" altLang="en-US"/>
        </a:p>
      </dgm:t>
    </dgm:pt>
    <dgm:pt modelId="{57AD28BA-E41B-4938-B0D0-C3A246FBBE18}" type="sibTrans" cxnId="{BF1C4E1F-61EA-45B3-A970-01D3C305DBD8}">
      <dgm:prSet/>
      <dgm:spPr/>
      <dgm:t>
        <a:bodyPr/>
        <a:lstStyle/>
        <a:p>
          <a:endParaRPr lang="zh-CN" altLang="en-US"/>
        </a:p>
      </dgm:t>
    </dgm:pt>
    <dgm:pt modelId="{5ABA4FC2-DFC4-4050-97A4-C4BB9F6E29BB}" type="pres">
      <dgm:prSet presAssocID="{3818CCF1-C502-4705-B152-2CF1267FE689}" presName="compositeShape" presStyleCnt="0">
        <dgm:presLayoutVars>
          <dgm:chMax val="2"/>
          <dgm:dir/>
          <dgm:resizeHandles val="exact"/>
        </dgm:presLayoutVars>
      </dgm:prSet>
      <dgm:spPr/>
    </dgm:pt>
    <dgm:pt modelId="{106B77A9-FA36-442D-A740-6CB65AA52082}" type="pres">
      <dgm:prSet presAssocID="{3818CCF1-C502-4705-B152-2CF1267FE689}" presName="divider" presStyleLbl="fgShp" presStyleIdx="0" presStyleCnt="1"/>
      <dgm:spPr/>
    </dgm:pt>
    <dgm:pt modelId="{3628A234-1501-4079-8FBD-104FC9C1A8F9}" type="pres">
      <dgm:prSet presAssocID="{5BCBE6D3-20C5-4824-A1D7-A7EFB2B4CFE2}" presName="downArrow" presStyleLbl="node1" presStyleIdx="0" presStyleCnt="2"/>
      <dgm:spPr/>
    </dgm:pt>
    <dgm:pt modelId="{B3C0F534-4F7F-41D7-9528-EDD92892662C}" type="pres">
      <dgm:prSet presAssocID="{5BCBE6D3-20C5-4824-A1D7-A7EFB2B4CFE2}" presName="downArrowText" presStyleLbl="revTx" presStyleIdx="0" presStyleCnt="2">
        <dgm:presLayoutVars>
          <dgm:bulletEnabled val="1"/>
        </dgm:presLayoutVars>
      </dgm:prSet>
      <dgm:spPr/>
    </dgm:pt>
    <dgm:pt modelId="{C4FB5934-44C4-479C-9BBE-E2D9DA1194D0}" type="pres">
      <dgm:prSet presAssocID="{A503CD65-5674-4348-A21C-ACB3E9EDD515}" presName="upArrow" presStyleLbl="node1" presStyleIdx="1" presStyleCnt="2"/>
      <dgm:spPr/>
    </dgm:pt>
    <dgm:pt modelId="{3EF508DF-0A9B-4972-A32B-5618330E610D}" type="pres">
      <dgm:prSet presAssocID="{A503CD65-5674-4348-A21C-ACB3E9EDD515}" presName="upArrowText" presStyleLbl="revTx" presStyleIdx="1" presStyleCnt="2">
        <dgm:presLayoutVars>
          <dgm:bulletEnabled val="1"/>
        </dgm:presLayoutVars>
      </dgm:prSet>
      <dgm:spPr/>
    </dgm:pt>
  </dgm:ptLst>
  <dgm:cxnLst>
    <dgm:cxn modelId="{BF1C4E1F-61EA-45B3-A970-01D3C305DBD8}" srcId="{3818CCF1-C502-4705-B152-2CF1267FE689}" destId="{A503CD65-5674-4348-A21C-ACB3E9EDD515}" srcOrd="1" destOrd="0" parTransId="{747FA98F-ED37-4268-94D9-A032C64510B7}" sibTransId="{57AD28BA-E41B-4938-B0D0-C3A246FBBE18}"/>
    <dgm:cxn modelId="{F5585B22-34BB-4193-930A-BFC82984539C}" type="presOf" srcId="{A503CD65-5674-4348-A21C-ACB3E9EDD515}" destId="{3EF508DF-0A9B-4972-A32B-5618330E610D}" srcOrd="0" destOrd="0" presId="urn:microsoft.com/office/officeart/2005/8/layout/arrow3#1"/>
    <dgm:cxn modelId="{08013935-B96D-453F-A91E-F556B328F7B1}" type="presOf" srcId="{3818CCF1-C502-4705-B152-2CF1267FE689}" destId="{5ABA4FC2-DFC4-4050-97A4-C4BB9F6E29BB}" srcOrd="0" destOrd="0" presId="urn:microsoft.com/office/officeart/2005/8/layout/arrow3#1"/>
    <dgm:cxn modelId="{C8D14860-1E89-4BE2-8765-1107DD9BF23E}" type="presOf" srcId="{5BCBE6D3-20C5-4824-A1D7-A7EFB2B4CFE2}" destId="{B3C0F534-4F7F-41D7-9528-EDD92892662C}" srcOrd="0" destOrd="0" presId="urn:microsoft.com/office/officeart/2005/8/layout/arrow3#1"/>
    <dgm:cxn modelId="{4E31A9B8-D2C1-49E5-A77A-83426A949CA4}" srcId="{3818CCF1-C502-4705-B152-2CF1267FE689}" destId="{5BCBE6D3-20C5-4824-A1D7-A7EFB2B4CFE2}" srcOrd="0" destOrd="0" parTransId="{59BBCB00-D090-4BF7-877F-BBEFED941EC7}" sibTransId="{A8C1F5E9-3061-440C-91B6-7B8DC8902E3F}"/>
    <dgm:cxn modelId="{27D70FA3-0A64-4040-8C97-4FCABF3EA7C4}" type="presParOf" srcId="{5ABA4FC2-DFC4-4050-97A4-C4BB9F6E29BB}" destId="{106B77A9-FA36-442D-A740-6CB65AA52082}" srcOrd="0" destOrd="0" presId="urn:microsoft.com/office/officeart/2005/8/layout/arrow3#1"/>
    <dgm:cxn modelId="{9A72E1DC-1B6A-42DA-A359-D3C105BBC12E}" type="presParOf" srcId="{5ABA4FC2-DFC4-4050-97A4-C4BB9F6E29BB}" destId="{3628A234-1501-4079-8FBD-104FC9C1A8F9}" srcOrd="1" destOrd="0" presId="urn:microsoft.com/office/officeart/2005/8/layout/arrow3#1"/>
    <dgm:cxn modelId="{67FCFB56-5411-4A8A-9B10-DE32BBA65BB9}" type="presParOf" srcId="{5ABA4FC2-DFC4-4050-97A4-C4BB9F6E29BB}" destId="{B3C0F534-4F7F-41D7-9528-EDD92892662C}" srcOrd="2" destOrd="0" presId="urn:microsoft.com/office/officeart/2005/8/layout/arrow3#1"/>
    <dgm:cxn modelId="{AF1A4081-347F-4DE4-A083-A9FB3941C9C9}" type="presParOf" srcId="{5ABA4FC2-DFC4-4050-97A4-C4BB9F6E29BB}" destId="{C4FB5934-44C4-479C-9BBE-E2D9DA1194D0}" srcOrd="3" destOrd="0" presId="urn:microsoft.com/office/officeart/2005/8/layout/arrow3#1"/>
    <dgm:cxn modelId="{B7573D2E-25CC-4C9E-B5D3-B9E7A4065134}" type="presParOf" srcId="{5ABA4FC2-DFC4-4050-97A4-C4BB9F6E29BB}" destId="{3EF508DF-0A9B-4972-A32B-5618330E610D}" srcOrd="4" destOrd="0" presId="urn:microsoft.com/office/officeart/2005/8/layout/arrow3#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B77A9-FA36-442D-A740-6CB65AA52082}">
      <dsp:nvSpPr>
        <dsp:cNvPr id="0" name=""/>
        <dsp:cNvSpPr/>
      </dsp:nvSpPr>
      <dsp:spPr>
        <a:xfrm rot="21300000">
          <a:off x="10195" y="865357"/>
          <a:ext cx="3301929" cy="378120"/>
        </a:xfrm>
        <a:prstGeom prst="mathMinus">
          <a:avLst/>
        </a:prstGeom>
        <a:solidFill>
          <a:schemeClr val="accent5">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8A234-1501-4079-8FBD-104FC9C1A8F9}">
      <dsp:nvSpPr>
        <dsp:cNvPr id="0" name=""/>
        <dsp:cNvSpPr/>
      </dsp:nvSpPr>
      <dsp:spPr>
        <a:xfrm>
          <a:off x="398678" y="105441"/>
          <a:ext cx="996696" cy="843534"/>
        </a:xfrm>
        <a:prstGeom prst="downArrow">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0F534-4F7F-41D7-9528-EDD92892662C}">
      <dsp:nvSpPr>
        <dsp:cNvPr id="0" name=""/>
        <dsp:cNvSpPr/>
      </dsp:nvSpPr>
      <dsp:spPr bwMode="white">
        <a:xfrm>
          <a:off x="1760829" y="0"/>
          <a:ext cx="1063142" cy="88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zh-CN" altLang="en-US" sz="2400" kern="1200"/>
            <a:t>匹配</a:t>
          </a:r>
        </a:p>
      </dsp:txBody>
      <dsp:txXfrm>
        <a:off x="1760829" y="0"/>
        <a:ext cx="1063142" cy="885710"/>
      </dsp:txXfrm>
    </dsp:sp>
    <dsp:sp modelId="{C4FB5934-44C4-479C-9BBE-E2D9DA1194D0}">
      <dsp:nvSpPr>
        <dsp:cNvPr id="0" name=""/>
        <dsp:cNvSpPr/>
      </dsp:nvSpPr>
      <dsp:spPr>
        <a:xfrm>
          <a:off x="1926945" y="1159859"/>
          <a:ext cx="996696" cy="843534"/>
        </a:xfrm>
        <a:prstGeom prst="upArrow">
          <a:avLst/>
        </a:prstGeom>
        <a:solidFill>
          <a:schemeClr val="accent5">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508DF-0A9B-4972-A32B-5618330E610D}">
      <dsp:nvSpPr>
        <dsp:cNvPr id="0" name=""/>
        <dsp:cNvSpPr/>
      </dsp:nvSpPr>
      <dsp:spPr bwMode="white">
        <a:xfrm>
          <a:off x="498348" y="1223124"/>
          <a:ext cx="1063142" cy="88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zh-CN" altLang="en-US" sz="2400" kern="1200"/>
            <a:t>分类</a:t>
          </a:r>
        </a:p>
      </dsp:txBody>
      <dsp:txXfrm>
        <a:off x="498348" y="1223124"/>
        <a:ext cx="1063142" cy="885710"/>
      </dsp:txXfrm>
    </dsp:sp>
  </dsp:spTree>
</dsp:drawing>
</file>

<file path=ppt/diagrams/layout1.xml><?xml version="1.0" encoding="utf-8"?>
<dgm:layoutDef xmlns:dgm="http://schemas.openxmlformats.org/drawingml/2006/diagram" xmlns:a="http://schemas.openxmlformats.org/drawingml/2006/main" uniqueId="urn:microsoft.com/office/officeart/2005/8/layout/arrow3#1">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vertAlign" val="none"/>
      <dgm:param type="horz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Light" panose="00000400000000000000" charset="-122"/>
              <a:ea typeface="MiSans Light" panose="0000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Light" panose="00000400000000000000" charset="-122"/>
                <a:ea typeface="MiSans Light" panose="00000400000000000000" charset="-122"/>
              </a:rPr>
              <a:t>2025/5/16</a:t>
            </a:fld>
            <a:endParaRPr lang="zh-CN" altLang="en-US">
              <a:latin typeface="MiSans Light" panose="00000400000000000000" charset="-122"/>
              <a:ea typeface="MiSans Light" panose="0000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Light" panose="00000400000000000000" charset="-122"/>
              <a:ea typeface="MiSans Light" panose="0000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Light" panose="00000400000000000000" charset="-122"/>
                <a:ea typeface="MiSans Light" panose="00000400000000000000" charset="-122"/>
              </a:rPr>
              <a:t>‹#›</a:t>
            </a:fld>
            <a:endParaRPr lang="zh-CN" altLang="en-US">
              <a:latin typeface="MiSans Light" panose="00000400000000000000" charset="-122"/>
              <a:ea typeface="MiSans Light" panose="000004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Light" panose="00000400000000000000" charset="-122"/>
                <a:ea typeface="MiSans Light" panose="0000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Light" panose="00000400000000000000" charset="-122"/>
                <a:ea typeface="MiSans Light" panose="00000400000000000000" charset="-122"/>
              </a:defRPr>
            </a:lvl1pPr>
          </a:lstStyle>
          <a:p>
            <a:fld id="{D2A48B96-639E-45A3-A0BA-2464DFDB1FAA}" type="datetimeFigureOut">
              <a:rPr lang="zh-CN" altLang="en-US" smtClean="0"/>
              <a:t>2025/5/16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Light" panose="00000400000000000000" charset="-122"/>
                <a:ea typeface="MiSans Light" panose="0000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Light" panose="00000400000000000000" charset="-122"/>
                <a:ea typeface="MiSans Light" panose="000004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1pPr>
    <a:lvl2pPr marL="4572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2pPr>
    <a:lvl3pPr marL="9144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3pPr>
    <a:lvl4pPr marL="13716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4pPr>
    <a:lvl5pPr marL="18288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背景驱动：</a:t>
            </a:r>
          </a:p>
          <a:p>
            <a:r>
              <a:rPr lang="zh-CN" altLang="en-US"/>
              <a:t>数字媒体时代，视频内容（短视频、电影、广告等）爆发式增长，对高质量、情境相符的背景音乐需求日益迫切。</a:t>
            </a:r>
          </a:p>
          <a:p>
            <a:r>
              <a:rPr lang="zh-CN" altLang="en-US"/>
              <a:t>传统音乐选择方式（人工挑选、简单标签匹配）效率低下，难以满足个性化与情感化需求。</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利用训练好的跨模态匹配模型计算该视频与音乐库中每首音乐的预测音频特征相似度。输出相似度最高的</a:t>
            </a:r>
            <a:r>
              <a:rPr lang="en-US" altLang="zh-CN">
                <a:sym typeface="+mn-ea"/>
              </a:rPr>
              <a:t> Top-K </a:t>
            </a:r>
            <a:r>
              <a:rPr lang="zh-CN" altLang="en-US">
                <a:sym typeface="+mn-ea"/>
              </a:rPr>
              <a:t>首音乐列表，作为初始推荐。</a:t>
            </a: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a:t>
            </a:r>
            <a:r>
              <a:rPr lang="zh-CN" altLang="en-US"/>
              <a:t>深入的视频语义理解：</a:t>
            </a:r>
            <a:r>
              <a:rPr lang="en-US" altLang="zh-CN"/>
              <a:t> </a:t>
            </a:r>
            <a:r>
              <a:rPr lang="zh-CN" altLang="en-US"/>
              <a:t>应用视觉</a:t>
            </a:r>
            <a:r>
              <a:rPr lang="en-US" altLang="zh-CN"/>
              <a:t>Transformer (ViT) </a:t>
            </a:r>
            <a:r>
              <a:rPr lang="zh-CN" altLang="en-US"/>
              <a:t>提取包括人物张力、场景紧张度在内的高维视频特征。</a:t>
            </a:r>
          </a:p>
          <a:p>
            <a:r>
              <a:rPr lang="en-US" altLang="zh-CN"/>
              <a:t>2. </a:t>
            </a:r>
            <a:r>
              <a:rPr lang="zh-CN" altLang="en-US"/>
              <a:t>精细化的音频特征建模：</a:t>
            </a:r>
            <a:r>
              <a:rPr lang="en-US" altLang="zh-CN"/>
              <a:t> </a:t>
            </a:r>
            <a:r>
              <a:rPr lang="zh-CN" altLang="en-US"/>
              <a:t>同时考虑音乐的物理声学特征与心理感知维度（唤醒度、效价）。</a:t>
            </a:r>
          </a:p>
          <a:p>
            <a:r>
              <a:rPr lang="en-US" altLang="zh-CN"/>
              <a:t>3. </a:t>
            </a:r>
            <a:r>
              <a:rPr lang="zh-CN" altLang="en-US"/>
              <a:t>创新的模型设计：</a:t>
            </a:r>
          </a:p>
          <a:p>
            <a:r>
              <a:rPr lang="zh-CN" altLang="en-US"/>
              <a:t>采用回归模型直接映射视频特征到音频特征空间。</a:t>
            </a:r>
          </a:p>
          <a:p>
            <a:r>
              <a:rPr lang="zh-CN" altLang="en-US"/>
              <a:t>引入多任务学习（回归</a:t>
            </a:r>
            <a:r>
              <a:rPr lang="en-US" altLang="zh-CN"/>
              <a:t>+</a:t>
            </a:r>
            <a:r>
              <a:rPr lang="zh-CN" altLang="en-US"/>
              <a:t>分类）增强模型对音乐多样性的捕捉和系统泛化能力。</a:t>
            </a:r>
          </a:p>
          <a:p>
            <a:r>
              <a:rPr lang="zh-CN" altLang="en-US"/>
              <a:t>结合均方误差与余弦相似度的损失函数，平衡数值准确性与感知匹配性。</a:t>
            </a:r>
          </a:p>
          <a:p>
            <a:r>
              <a:rPr lang="en-US" altLang="zh-CN"/>
              <a:t>4. </a:t>
            </a:r>
            <a:r>
              <a:rPr lang="zh-CN" altLang="en-US"/>
              <a:t>个性化与可解释的推荐：</a:t>
            </a:r>
          </a:p>
          <a:p>
            <a:r>
              <a:rPr lang="zh-CN" altLang="en-US"/>
              <a:t>通过</a:t>
            </a:r>
            <a:r>
              <a:rPr lang="en-US" altLang="zh-CN"/>
              <a:t>K-Means</a:t>
            </a:r>
            <a:r>
              <a:rPr lang="zh-CN" altLang="en-US"/>
              <a:t>聚类与用户反馈实现动态权重调整与个性化迭代。</a:t>
            </a:r>
          </a:p>
          <a:p>
            <a:r>
              <a:rPr lang="zh-CN" altLang="en-US"/>
              <a:t>开发可视化界面，清晰展示特征对齐与相似度，提升用户体验与系统透明度。</a:t>
            </a:r>
          </a:p>
          <a:p>
            <a:endParaRPr lang="en-US" altLang="zh-CN"/>
          </a:p>
          <a:p>
            <a:r>
              <a:rPr lang="zh-CN" altLang="en-US"/>
              <a:t>研究层面深化：</a:t>
            </a:r>
          </a:p>
          <a:p>
            <a:r>
              <a:rPr lang="zh-CN" altLang="en-US"/>
              <a:t>更细粒度的特征探索：</a:t>
            </a:r>
            <a:r>
              <a:rPr lang="en-US" altLang="zh-CN"/>
              <a:t> </a:t>
            </a:r>
            <a:r>
              <a:rPr lang="zh-CN" altLang="en-US"/>
              <a:t>引入更细致的视频事件检测、情感识别；探索更丰富的音乐微表情特征。</a:t>
            </a:r>
          </a:p>
          <a:p>
            <a:r>
              <a:rPr lang="zh-CN" altLang="en-US"/>
              <a:t>更先进的跨模态模型：</a:t>
            </a:r>
            <a:r>
              <a:rPr lang="en-US" altLang="zh-CN"/>
              <a:t> </a:t>
            </a:r>
            <a:r>
              <a:rPr lang="zh-CN" altLang="en-US"/>
              <a:t>研究如</a:t>
            </a:r>
            <a:r>
              <a:rPr lang="en-US" altLang="zh-CN"/>
              <a:t>Co-attention</a:t>
            </a:r>
            <a:r>
              <a:rPr lang="zh-CN" altLang="en-US"/>
              <a:t>机制、生成对抗网络（</a:t>
            </a:r>
            <a:r>
              <a:rPr lang="en-US" altLang="zh-CN"/>
              <a:t>GANs</a:t>
            </a:r>
            <a:r>
              <a:rPr lang="zh-CN" altLang="en-US"/>
              <a:t>）等在视频配乐生成上的应用。</a:t>
            </a:r>
          </a:p>
          <a:p>
            <a:r>
              <a:rPr lang="zh-CN" altLang="en-US"/>
              <a:t>大规模数据与预训练：</a:t>
            </a:r>
            <a:r>
              <a:rPr lang="en-US" altLang="zh-CN"/>
              <a:t> </a:t>
            </a:r>
            <a:r>
              <a:rPr lang="zh-CN" altLang="en-US"/>
              <a:t>利用更大规模的视频</a:t>
            </a:r>
            <a:r>
              <a:rPr lang="en-US" altLang="zh-CN"/>
              <a:t>-</a:t>
            </a:r>
            <a:r>
              <a:rPr lang="zh-CN" altLang="en-US"/>
              <a:t>音乐配对数据进行模型预训练，提升鲁棒性。</a:t>
            </a:r>
          </a:p>
          <a:p>
            <a:r>
              <a:rPr lang="zh-CN" altLang="en-US"/>
              <a:t>实时处理能力优化：</a:t>
            </a:r>
            <a:r>
              <a:rPr lang="en-US" altLang="zh-CN"/>
              <a:t> </a:t>
            </a:r>
            <a:r>
              <a:rPr lang="zh-CN" altLang="en-US"/>
              <a:t>针对实时短视频配乐等场景进行模型和系统优化。</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蓝色的天空&#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
            <a:ext cx="9144000" cy="514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descr="蓝色的天空&#10;&#10;中度可信度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06" b="10001"/>
          <a:stretch>
            <a:fillRect/>
          </a:stretch>
        </p:blipFill>
        <p:spPr>
          <a:xfrm>
            <a:off x="0" y="321"/>
            <a:ext cx="9144000" cy="514317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descr="蓝色的天空&#10;&#10;中度可信度描述已自动生成"/>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06" b="10001"/>
          <a:stretch>
            <a:fillRect/>
          </a:stretch>
        </p:blipFill>
        <p:spPr>
          <a:xfrm>
            <a:off x="0" y="321"/>
            <a:ext cx="9144000" cy="5143179"/>
          </a:xfrm>
          <a:prstGeom prst="rect">
            <a:avLst/>
          </a:prstGeom>
        </p:spPr>
      </p:pic>
      <p:sp>
        <p:nvSpPr>
          <p:cNvPr id="2" name="图片占位符 2"/>
          <p:cNvSpPr>
            <a:spLocks noGrp="1"/>
          </p:cNvSpPr>
          <p:nvPr>
            <p:ph type="pic" sz="quarter" idx="20"/>
          </p:nvPr>
        </p:nvSpPr>
        <p:spPr>
          <a:xfrm>
            <a:off x="228600" y="1329084"/>
            <a:ext cx="2115589" cy="1373850"/>
          </a:xfrm>
          <a:prstGeom prst="roundRect">
            <a:avLst>
              <a:gd name="adj" fmla="val 6352"/>
            </a:avLst>
          </a:prstGeom>
          <a:solidFill>
            <a:schemeClr val="bg1"/>
          </a:solidFill>
          <a:ln w="3175">
            <a:noFill/>
          </a:ln>
          <a:effectLst/>
        </p:spPr>
        <p:txBody>
          <a:bodyPr>
            <a:normAutofit/>
          </a:bodyPr>
          <a:lstStyle>
            <a:lvl1pPr marL="0" indent="0" algn="ctr">
              <a:buFontTx/>
              <a:buNone/>
              <a:defRPr sz="1400"/>
            </a:lvl1pPr>
          </a:lstStyle>
          <a:p>
            <a:r>
              <a:rPr lang="zh-CN" altLang="en-US"/>
              <a:t>单击图标添加图片</a:t>
            </a:r>
          </a:p>
        </p:txBody>
      </p:sp>
      <p:sp>
        <p:nvSpPr>
          <p:cNvPr id="3" name="图片占位符 2"/>
          <p:cNvSpPr>
            <a:spLocks noGrp="1"/>
          </p:cNvSpPr>
          <p:nvPr>
            <p:ph type="pic" sz="quarter" idx="21"/>
          </p:nvPr>
        </p:nvSpPr>
        <p:spPr>
          <a:xfrm>
            <a:off x="2419004" y="1329084"/>
            <a:ext cx="2115589" cy="1373850"/>
          </a:xfrm>
          <a:prstGeom prst="roundRect">
            <a:avLst>
              <a:gd name="adj" fmla="val 6352"/>
            </a:avLst>
          </a:prstGeom>
          <a:solidFill>
            <a:schemeClr val="bg1"/>
          </a:solidFill>
          <a:ln w="3175">
            <a:noFill/>
          </a:ln>
          <a:effectLst/>
        </p:spPr>
        <p:txBody>
          <a:bodyPr>
            <a:normAutofit/>
          </a:bodyPr>
          <a:lstStyle>
            <a:lvl1pPr marL="0" indent="0" algn="ctr">
              <a:buFontTx/>
              <a:buNone/>
              <a:defRPr sz="1400"/>
            </a:lvl1pPr>
          </a:lstStyle>
          <a:p>
            <a:r>
              <a:rPr lang="zh-CN" altLang="en-US"/>
              <a:t>单击图标添加图片</a:t>
            </a:r>
          </a:p>
        </p:txBody>
      </p:sp>
      <p:sp>
        <p:nvSpPr>
          <p:cNvPr id="5" name="图片占位符 2"/>
          <p:cNvSpPr>
            <a:spLocks noGrp="1"/>
          </p:cNvSpPr>
          <p:nvPr>
            <p:ph type="pic" sz="quarter" idx="22"/>
          </p:nvPr>
        </p:nvSpPr>
        <p:spPr>
          <a:xfrm>
            <a:off x="4609408" y="1329084"/>
            <a:ext cx="2115589" cy="1373850"/>
          </a:xfrm>
          <a:prstGeom prst="roundRect">
            <a:avLst>
              <a:gd name="adj" fmla="val 6352"/>
            </a:avLst>
          </a:prstGeom>
          <a:solidFill>
            <a:schemeClr val="bg1"/>
          </a:solidFill>
          <a:ln w="3175">
            <a:noFill/>
          </a:ln>
          <a:effectLst/>
        </p:spPr>
        <p:txBody>
          <a:bodyPr>
            <a:normAutofit/>
          </a:bodyPr>
          <a:lstStyle>
            <a:lvl1pPr marL="0" indent="0" algn="ctr">
              <a:buFontTx/>
              <a:buNone/>
              <a:defRPr sz="1400"/>
            </a:lvl1pPr>
          </a:lstStyle>
          <a:p>
            <a:r>
              <a:rPr lang="zh-CN" altLang="en-US"/>
              <a:t>单击图标添加图片</a:t>
            </a:r>
          </a:p>
        </p:txBody>
      </p:sp>
      <p:sp>
        <p:nvSpPr>
          <p:cNvPr id="6" name="图片占位符 2"/>
          <p:cNvSpPr>
            <a:spLocks noGrp="1"/>
          </p:cNvSpPr>
          <p:nvPr>
            <p:ph type="pic" sz="quarter" idx="23"/>
          </p:nvPr>
        </p:nvSpPr>
        <p:spPr>
          <a:xfrm>
            <a:off x="6799811" y="1329084"/>
            <a:ext cx="2115589" cy="1373850"/>
          </a:xfrm>
          <a:prstGeom prst="roundRect">
            <a:avLst>
              <a:gd name="adj" fmla="val 6352"/>
            </a:avLst>
          </a:prstGeom>
          <a:solidFill>
            <a:schemeClr val="bg1"/>
          </a:solidFill>
          <a:ln w="3175">
            <a:noFill/>
          </a:ln>
          <a:effectLst/>
        </p:spPr>
        <p:txBody>
          <a:bodyPr>
            <a:normAutofit/>
          </a:bodyPr>
          <a:lstStyle>
            <a:lvl1pPr marL="0" indent="0" algn="ctr">
              <a:buFontTx/>
              <a:buNone/>
              <a:defRPr sz="1400"/>
            </a:lvl1pPr>
          </a:lstStyle>
          <a:p>
            <a:r>
              <a:rPr lang="zh-CN" altLang="en-US"/>
              <a:t>单击图标添加图片</a:t>
            </a:r>
          </a:p>
        </p:txBody>
      </p:sp>
      <p:sp>
        <p:nvSpPr>
          <p:cNvPr id="7" name="矩形: 圆角 6"/>
          <p:cNvSpPr/>
          <p:nvPr userDrawn="1"/>
        </p:nvSpPr>
        <p:spPr>
          <a:xfrm>
            <a:off x="228600" y="2877500"/>
            <a:ext cx="2116800" cy="1375200"/>
          </a:xfrm>
          <a:prstGeom prst="roundRect">
            <a:avLst>
              <a:gd name="adj" fmla="val 57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2418600" y="2877500"/>
            <a:ext cx="2116800" cy="1375200"/>
          </a:xfrm>
          <a:prstGeom prst="roundRect">
            <a:avLst>
              <a:gd name="adj" fmla="val 5787"/>
            </a:avLst>
          </a:prstGeom>
          <a:solidFill>
            <a:srgbClr val="1D3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4608600" y="2877500"/>
            <a:ext cx="2116800" cy="1375200"/>
          </a:xfrm>
          <a:prstGeom prst="roundRect">
            <a:avLst>
              <a:gd name="adj" fmla="val 57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userDrawn="1"/>
        </p:nvSpPr>
        <p:spPr>
          <a:xfrm>
            <a:off x="6798600" y="2877500"/>
            <a:ext cx="2116800" cy="1375200"/>
          </a:xfrm>
          <a:prstGeom prst="roundRect">
            <a:avLst>
              <a:gd name="adj" fmla="val 5787"/>
            </a:avLst>
          </a:prstGeom>
          <a:solidFill>
            <a:srgbClr val="1D3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MiSans Light" panose="00000400000000000000" charset="-122"/>
                <a:ea typeface="MiSans Light" panose="00000400000000000000" charset="-122"/>
              </a:defRPr>
            </a:lvl1pPr>
          </a:lstStyle>
          <a:p>
            <a:fld id="{D669989D-4831-4E99-B76E-9A53CB0F3A88}" type="datetimeFigureOut">
              <a:rPr lang="zh-CN" altLang="en-US" smtClean="0"/>
              <a:t>2025/5/16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MiSans Light" panose="00000400000000000000" charset="-122"/>
                <a:ea typeface="MiSans Light" panose="00000400000000000000"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MiSans Light" panose="00000400000000000000" charset="-122"/>
                <a:ea typeface="MiSans Light" panose="00000400000000000000" charset="-122"/>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85800" rtl="0" eaLnBrk="1" latinLnBrk="0" hangingPunct="1">
        <a:lnSpc>
          <a:spcPct val="90000"/>
        </a:lnSpc>
        <a:spcBef>
          <a:spcPct val="0"/>
        </a:spcBef>
        <a:buNone/>
        <a:defRPr sz="3300" kern="1200">
          <a:solidFill>
            <a:schemeClr val="tx1"/>
          </a:solidFill>
          <a:latin typeface="MiSans Light" panose="0000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iSans Light" panose="00000400000000000000" charset="-122"/>
          <a:ea typeface="MiSans Light" panose="00000400000000000000"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iSans Light" panose="00000400000000000000" charset="-122"/>
          <a:ea typeface="MiSans Light" panose="00000400000000000000"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iSans Light" panose="00000400000000000000" charset="-122"/>
          <a:ea typeface="MiSans Light" panose="00000400000000000000"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iSans Light" panose="00000400000000000000" charset="-122"/>
          <a:ea typeface="MiSans Light" panose="00000400000000000000"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iSans Light" panose="00000400000000000000" charset="-122"/>
          <a:ea typeface="MiSans Light" panose="00000400000000000000"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3" Type="http://schemas.openxmlformats.org/officeDocument/2006/relationships/tags" Target="../tags/tag29.xml"/><Relationship Id="rId21" Type="http://schemas.openxmlformats.org/officeDocument/2006/relationships/slideLayout" Target="../slideLayouts/slideLayout2.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588335" y="361717"/>
            <a:ext cx="327065" cy="286106"/>
            <a:chOff x="8588335" y="361717"/>
            <a:chExt cx="327065" cy="286106"/>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cxnSp>
        <p:nvCxnSpPr>
          <p:cNvPr id="4" name="直接箭头连接符 3"/>
          <p:cNvCxnSpPr/>
          <p:nvPr/>
        </p:nvCxnSpPr>
        <p:spPr>
          <a:xfrm>
            <a:off x="234950" y="4887913"/>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24" name="矩形: 圆角 23"/>
          <p:cNvSpPr/>
          <p:nvPr/>
        </p:nvSpPr>
        <p:spPr>
          <a:xfrm>
            <a:off x="880861" y="3444119"/>
            <a:ext cx="1428763" cy="279902"/>
          </a:xfrm>
          <a:prstGeom prst="roundRect">
            <a:avLst>
              <a:gd name="adj" fmla="val 50000"/>
            </a:avLst>
          </a:prstGeom>
          <a:noFill/>
          <a:ln>
            <a:solidFill>
              <a:srgbClr val="006B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a:solidFill>
                  <a:schemeClr val="tx1">
                    <a:lumMod val="85000"/>
                    <a:lumOff val="15000"/>
                  </a:schemeClr>
                </a:solidFill>
                <a:latin typeface="+mj-ea"/>
                <a:ea typeface="+mj-ea"/>
              </a:rPr>
              <a:t>答辩人：吕星澎</a:t>
            </a:r>
            <a:endParaRPr lang="en-US" altLang="zh-CN" sz="1200">
              <a:solidFill>
                <a:schemeClr val="tx1">
                  <a:lumMod val="85000"/>
                  <a:lumOff val="15000"/>
                </a:schemeClr>
              </a:solidFill>
              <a:latin typeface="+mj-ea"/>
              <a:ea typeface="+mj-ea"/>
            </a:endParaRPr>
          </a:p>
        </p:txBody>
      </p:sp>
      <p:sp>
        <p:nvSpPr>
          <p:cNvPr id="32" name="矩形 31"/>
          <p:cNvSpPr/>
          <p:nvPr/>
        </p:nvSpPr>
        <p:spPr bwMode="auto">
          <a:xfrm>
            <a:off x="880624" y="1096871"/>
            <a:ext cx="6737986" cy="1568450"/>
          </a:xfrm>
          <a:prstGeom prst="rect">
            <a:avLst/>
          </a:prstGeom>
          <a:noFill/>
          <a:ln>
            <a:no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w="38100">
                  <a:noFill/>
                </a:ln>
                <a:solidFill>
                  <a:srgbClr val="006BFF"/>
                </a:solidFill>
                <a:effectLst/>
                <a:uLnTx/>
                <a:uFillTx/>
                <a:latin typeface="思源宋体 CN Heavy" panose="02020900000000000000" charset="-122"/>
                <a:ea typeface="思源宋体 CN Heavy" panose="02020900000000000000" charset="-122"/>
                <a:cs typeface="+mn-cs"/>
                <a:sym typeface="MiSans Light" panose="00000400000000000000" charset="-122"/>
              </a:rPr>
              <a:t>面向视频配乐</a:t>
            </a:r>
            <a:r>
              <a:rPr kumimoji="0" lang="zh-CN" altLang="en-US" sz="4800" b="0" i="0" u="none" strike="noStrike" kern="1200" cap="none" spc="0" normalizeH="0" baseline="0" noProof="0">
                <a:ln w="38100">
                  <a:noFill/>
                </a:ln>
                <a:solidFill>
                  <a:srgbClr val="13285D"/>
                </a:solidFill>
                <a:effectLst/>
                <a:uLnTx/>
                <a:uFillTx/>
                <a:latin typeface="思源宋体 CN Heavy" panose="02020900000000000000" charset="-122"/>
                <a:ea typeface="思源宋体 CN Heavy" panose="02020900000000000000" charset="-122"/>
                <a:cs typeface="+mn-cs"/>
                <a:sym typeface="MiSans Light" panose="00000400000000000000" charset="-122"/>
              </a:rPr>
              <a:t>推荐的</a:t>
            </a:r>
          </a:p>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w="38100">
                  <a:noFill/>
                </a:ln>
                <a:solidFill>
                  <a:srgbClr val="13285D"/>
                </a:solidFill>
                <a:effectLst/>
                <a:uLnTx/>
                <a:uFillTx/>
                <a:latin typeface="思源宋体 CN Heavy" panose="02020900000000000000" charset="-122"/>
                <a:ea typeface="思源宋体 CN Heavy" panose="02020900000000000000" charset="-122"/>
                <a:cs typeface="+mn-cs"/>
                <a:sym typeface="MiSans Light" panose="00000400000000000000" charset="-122"/>
              </a:rPr>
              <a:t>可视化交互方法</a:t>
            </a:r>
          </a:p>
        </p:txBody>
      </p:sp>
      <p:sp>
        <p:nvSpPr>
          <p:cNvPr id="33" name="矩形 32"/>
          <p:cNvSpPr/>
          <p:nvPr/>
        </p:nvSpPr>
        <p:spPr>
          <a:xfrm>
            <a:off x="880623" y="2732405"/>
            <a:ext cx="5028827" cy="922020"/>
          </a:xfrm>
          <a:prstGeom prst="rect">
            <a:avLst/>
          </a:prstGeom>
        </p:spPr>
        <p:txBody>
          <a:bodyPr wrap="square">
            <a:spAutoFit/>
          </a:bodyPr>
          <a:lstStyle/>
          <a:p>
            <a:pPr marL="0" marR="0" lvl="0" indent="0" defTabSz="6858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lumMod val="85000"/>
                    <a:lumOff val="15000"/>
                  </a:schemeClr>
                </a:solidFill>
                <a:effectLst/>
                <a:uLnTx/>
                <a:uFillTx/>
                <a:latin typeface="+mn-ea"/>
                <a:cs typeface="+mn-ea"/>
              </a:rPr>
              <a:t>浙江大学</a:t>
            </a:r>
            <a:r>
              <a:rPr kumimoji="0" lang="en-US" altLang="zh-CN" sz="1200" b="0" i="0" u="none" strike="noStrike" kern="1200" cap="none" spc="0" normalizeH="0" baseline="0" noProof="0">
                <a:ln>
                  <a:noFill/>
                </a:ln>
                <a:solidFill>
                  <a:schemeClr val="tx1">
                    <a:lumMod val="85000"/>
                    <a:lumOff val="15000"/>
                  </a:schemeClr>
                </a:solidFill>
                <a:effectLst/>
                <a:uLnTx/>
                <a:uFillTx/>
                <a:latin typeface="+mn-ea"/>
                <a:cs typeface="+mn-ea"/>
              </a:rPr>
              <a:t>2022</a:t>
            </a:r>
            <a:r>
              <a:rPr kumimoji="0" lang="zh-CN" altLang="en-US" sz="1200" b="0" i="0" u="none" strike="noStrike" kern="1200" cap="none" spc="0" normalizeH="0" baseline="0" noProof="0">
                <a:ln>
                  <a:noFill/>
                </a:ln>
                <a:solidFill>
                  <a:schemeClr val="tx1">
                    <a:lumMod val="85000"/>
                    <a:lumOff val="15000"/>
                  </a:schemeClr>
                </a:solidFill>
                <a:effectLst/>
                <a:uLnTx/>
                <a:uFillTx/>
                <a:latin typeface="+mn-ea"/>
                <a:cs typeface="+mn-ea"/>
              </a:rPr>
              <a:t>级大学生创新创业训练计划项目结题答辩</a:t>
            </a:r>
          </a:p>
          <a:p>
            <a:pPr marL="0" marR="0" lvl="0" indent="0" defTabSz="6858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lumMod val="85000"/>
                    <a:lumOff val="15000"/>
                  </a:schemeClr>
                </a:solidFill>
                <a:effectLst/>
                <a:uLnTx/>
                <a:uFillTx/>
                <a:latin typeface="+mn-ea"/>
                <a:cs typeface="+mn-ea"/>
              </a:rPr>
              <a:t>指导老师：尤伟涛</a:t>
            </a:r>
            <a:r>
              <a:rPr kumimoji="0" lang="en-US" altLang="zh-CN" sz="1200" b="0" i="0" u="none" strike="noStrike" kern="1200" cap="none" spc="0" normalizeH="0" baseline="0" noProof="0">
                <a:ln>
                  <a:noFill/>
                </a:ln>
                <a:solidFill>
                  <a:schemeClr val="tx1">
                    <a:lumMod val="85000"/>
                    <a:lumOff val="15000"/>
                  </a:schemeClr>
                </a:solidFill>
                <a:effectLst/>
                <a:uLnTx/>
                <a:uFillTx/>
                <a:latin typeface="+mn-ea"/>
                <a:cs typeface="+mn-ea"/>
              </a:rPr>
              <a:t>	</a:t>
            </a:r>
            <a:r>
              <a:rPr kumimoji="0" lang="zh-CN" altLang="en-US" sz="1200" b="0" i="0" u="none" strike="noStrike" kern="1200" cap="none" spc="0" normalizeH="0" baseline="0" noProof="0">
                <a:ln>
                  <a:noFill/>
                </a:ln>
                <a:solidFill>
                  <a:schemeClr val="tx1">
                    <a:lumMod val="85000"/>
                    <a:lumOff val="15000"/>
                  </a:schemeClr>
                </a:solidFill>
                <a:effectLst/>
                <a:uLnTx/>
                <a:uFillTx/>
                <a:latin typeface="+mn-ea"/>
                <a:cs typeface="+mn-ea"/>
              </a:rPr>
              <a:t>团队成员：葛沣亭、吕星澎、陶思佳</a:t>
            </a:r>
          </a:p>
          <a:p>
            <a:pPr marL="0" marR="0" lvl="0" indent="0" defTabSz="6858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lumMod val="85000"/>
                  <a:lumOff val="15000"/>
                </a:schemeClr>
              </a:solidFill>
              <a:effectLst/>
              <a:uLnTx/>
              <a:uFillTx/>
              <a:latin typeface="+mn-ea"/>
              <a:cs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80EF-5BDC-24D9-FB1B-6AB0D42D19AB}"/>
            </a:ext>
          </a:extLst>
        </p:cNvPr>
        <p:cNvGrpSpPr/>
        <p:nvPr/>
      </p:nvGrpSpPr>
      <p:grpSpPr>
        <a:xfrm>
          <a:off x="0" y="0"/>
          <a:ext cx="0" cy="0"/>
          <a:chOff x="0" y="0"/>
          <a:chExt cx="0" cy="0"/>
        </a:xfrm>
      </p:grpSpPr>
      <p:sp>
        <p:nvSpPr>
          <p:cNvPr id="58" name="椭圆 57">
            <a:extLst>
              <a:ext uri="{FF2B5EF4-FFF2-40B4-BE49-F238E27FC236}">
                <a16:creationId xmlns:a16="http://schemas.microsoft.com/office/drawing/2014/main" id="{FCB1371F-7FE2-EE76-228E-702F5C1ADA3B}"/>
              </a:ext>
            </a:extLst>
          </p:cNvPr>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a:extLst>
              <a:ext uri="{FF2B5EF4-FFF2-40B4-BE49-F238E27FC236}">
                <a16:creationId xmlns:a16="http://schemas.microsoft.com/office/drawing/2014/main" id="{2BEBB2BA-D059-7701-B6EE-2CA20AF05F71}"/>
              </a:ext>
            </a:extLst>
          </p:cNvPr>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a:extLst>
              <a:ext uri="{FF2B5EF4-FFF2-40B4-BE49-F238E27FC236}">
                <a16:creationId xmlns:a16="http://schemas.microsoft.com/office/drawing/2014/main" id="{A928DED7-85DE-A28F-9771-0998686879DA}"/>
              </a:ext>
            </a:extLst>
          </p:cNvPr>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a:extLst>
              <a:ext uri="{FF2B5EF4-FFF2-40B4-BE49-F238E27FC236}">
                <a16:creationId xmlns:a16="http://schemas.microsoft.com/office/drawing/2014/main" id="{A3982631-EE4A-A481-D5A3-11EBD9E99CD8}"/>
              </a:ext>
            </a:extLst>
          </p:cNvPr>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a:extLst>
              <a:ext uri="{FF2B5EF4-FFF2-40B4-BE49-F238E27FC236}">
                <a16:creationId xmlns:a16="http://schemas.microsoft.com/office/drawing/2014/main" id="{7FA88E2A-FC02-0FE8-6B08-75930E8F7860}"/>
              </a:ext>
            </a:extLst>
          </p:cNvPr>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a:extLst>
              <a:ext uri="{FF2B5EF4-FFF2-40B4-BE49-F238E27FC236}">
                <a16:creationId xmlns:a16="http://schemas.microsoft.com/office/drawing/2014/main" id="{A6891926-7ED4-2759-7D7C-EE675D39823A}"/>
              </a:ext>
            </a:extLst>
          </p:cNvPr>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a:extLst>
              <a:ext uri="{FF2B5EF4-FFF2-40B4-BE49-F238E27FC236}">
                <a16:creationId xmlns:a16="http://schemas.microsoft.com/office/drawing/2014/main" id="{1F65264E-90E7-E122-D7EC-A61499B0E8C3}"/>
              </a:ext>
            </a:extLst>
          </p:cNvPr>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a:extLst>
              <a:ext uri="{FF2B5EF4-FFF2-40B4-BE49-F238E27FC236}">
                <a16:creationId xmlns:a16="http://schemas.microsoft.com/office/drawing/2014/main" id="{75853CF2-6285-A47C-7A52-7A0B59D366FF}"/>
              </a:ext>
            </a:extLst>
          </p:cNvPr>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a:extLst>
              <a:ext uri="{FF2B5EF4-FFF2-40B4-BE49-F238E27FC236}">
                <a16:creationId xmlns:a16="http://schemas.microsoft.com/office/drawing/2014/main" id="{14930B5C-F735-54B7-DDB8-740F5FD80B19}"/>
              </a:ext>
            </a:extLst>
          </p:cNvPr>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a:extLst>
              <a:ext uri="{FF2B5EF4-FFF2-40B4-BE49-F238E27FC236}">
                <a16:creationId xmlns:a16="http://schemas.microsoft.com/office/drawing/2014/main" id="{BC378C5F-7F40-D143-C0A4-704003893B2F}"/>
              </a:ext>
            </a:extLst>
          </p:cNvPr>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9B890A51-55A1-9EEE-9C79-A99BD2B30455}"/>
              </a:ext>
            </a:extLst>
          </p:cNvPr>
          <p:cNvSpPr/>
          <p:nvPr/>
        </p:nvSpPr>
        <p:spPr>
          <a:xfrm>
            <a:off x="1035050" y="1080135"/>
            <a:ext cx="7651750" cy="2941320"/>
          </a:xfrm>
          <a:prstGeom prst="rect">
            <a:avLst/>
          </a:prstGeom>
        </p:spPr>
        <p:txBody>
          <a:bodyPr wrap="square">
            <a:no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lumMod val="75000"/>
                  <a:lumOff val="25000"/>
                </a:prstClr>
              </a:solidFill>
              <a:effectLst/>
              <a:uLnTx/>
              <a:uFillTx/>
              <a:latin typeface="MiSans Light" panose="00000400000000000000" charset="-122"/>
              <a:ea typeface="MiSans Light"/>
              <a:cs typeface="+mn-cs"/>
              <a:sym typeface="MiSans Light" panose="00000400000000000000" charset="-122"/>
            </a:endParaRPr>
          </a:p>
        </p:txBody>
      </p:sp>
      <p:sp>
        <p:nvSpPr>
          <p:cNvPr id="7" name="文本框 6">
            <a:extLst>
              <a:ext uri="{FF2B5EF4-FFF2-40B4-BE49-F238E27FC236}">
                <a16:creationId xmlns:a16="http://schemas.microsoft.com/office/drawing/2014/main" id="{6C59AAF6-8B4B-8A83-2DDA-78A74522B751}"/>
              </a:ext>
            </a:extLst>
          </p:cNvPr>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w="38100">
                  <a:noFill/>
                </a:ln>
                <a:solidFill>
                  <a:prstClr val="black">
                    <a:lumMod val="85000"/>
                    <a:lumOff val="15000"/>
                  </a:prstClr>
                </a:solidFill>
                <a:effectLst/>
                <a:uLnTx/>
                <a:uFillTx/>
                <a:latin typeface="MiSans Light"/>
                <a:ea typeface="MiSans Light"/>
                <a:cs typeface="+mn-cs"/>
                <a:sym typeface="MiSans Light" panose="00000400000000000000" charset="-122"/>
              </a:rPr>
              <a:t>计算机科学与技术学院</a:t>
            </a:r>
          </a:p>
        </p:txBody>
      </p:sp>
      <p:sp>
        <p:nvSpPr>
          <p:cNvPr id="12" name="文本框 6">
            <a:extLst>
              <a:ext uri="{FF2B5EF4-FFF2-40B4-BE49-F238E27FC236}">
                <a16:creationId xmlns:a16="http://schemas.microsoft.com/office/drawing/2014/main" id="{FB6BECD0-6485-0D66-F342-82D65DAFF8CB}"/>
              </a:ext>
            </a:extLst>
          </p:cNvPr>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a:ln>
                  <a:noFill/>
                </a:ln>
                <a:solidFill>
                  <a:prstClr val="black">
                    <a:lumMod val="85000"/>
                    <a:lumOff val="15000"/>
                  </a:prstClr>
                </a:solidFill>
                <a:effectLst/>
                <a:uLnTx/>
                <a:uFillTx/>
                <a:latin typeface="MiSans Light" panose="00000400000000000000" charset="-122"/>
                <a:ea typeface="思源宋体 CN Heavy"/>
                <a:cs typeface="MiSans Light" panose="00000400000000000000" charset="-122"/>
                <a:sym typeface="MiSans Light" panose="00000400000000000000" charset="-122"/>
              </a:rPr>
              <a:t>系统部署与交互界面</a:t>
            </a:r>
          </a:p>
        </p:txBody>
      </p:sp>
      <p:sp>
        <p:nvSpPr>
          <p:cNvPr id="13" name="文本框 6">
            <a:extLst>
              <a:ext uri="{FF2B5EF4-FFF2-40B4-BE49-F238E27FC236}">
                <a16:creationId xmlns:a16="http://schemas.microsoft.com/office/drawing/2014/main" id="{6D5BD928-DA9F-B51A-73C1-E0FC185CD935}"/>
              </a:ext>
            </a:extLst>
          </p:cNvPr>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00" cap="none" spc="0" normalizeH="0" baseline="0" noProof="0">
                <a:ln>
                  <a:noFill/>
                </a:ln>
                <a:solidFill>
                  <a:prstClr val="black">
                    <a:lumMod val="85000"/>
                    <a:lumOff val="15000"/>
                  </a:prstClr>
                </a:solidFill>
                <a:effectLst/>
                <a:uLnTx/>
                <a:uFillTx/>
                <a:latin typeface="MiSans Light"/>
                <a:ea typeface="MiSans Light"/>
                <a:cs typeface="MiSans Light" panose="00000400000000000000" charset="-122"/>
                <a:sym typeface="MiSans Light" panose="00000400000000000000" charset="-122"/>
              </a:rPr>
              <a:t> System Deployment &amp; Interactive Interface</a:t>
            </a:r>
          </a:p>
        </p:txBody>
      </p:sp>
      <p:sp>
        <p:nvSpPr>
          <p:cNvPr id="14" name="矩形 13">
            <a:extLst>
              <a:ext uri="{FF2B5EF4-FFF2-40B4-BE49-F238E27FC236}">
                <a16:creationId xmlns:a16="http://schemas.microsoft.com/office/drawing/2014/main" id="{48DAB5A9-A120-7FC9-4522-FBD6A9A66D2A}"/>
              </a:ext>
            </a:extLst>
          </p:cNvPr>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MiSans Light"/>
              <a:ea typeface="MiSans Light"/>
              <a:cs typeface="+mn-cs"/>
            </a:endParaRPr>
          </a:p>
        </p:txBody>
      </p:sp>
      <p:pic>
        <p:nvPicPr>
          <p:cNvPr id="5" name="图片 4">
            <a:extLst>
              <a:ext uri="{FF2B5EF4-FFF2-40B4-BE49-F238E27FC236}">
                <a16:creationId xmlns:a16="http://schemas.microsoft.com/office/drawing/2014/main" id="{362AE0D5-1BBF-6F3F-2F33-4F69CCBFBA7D}"/>
              </a:ext>
            </a:extLst>
          </p:cNvPr>
          <p:cNvPicPr>
            <a:picLocks noChangeAspect="1"/>
          </p:cNvPicPr>
          <p:nvPr/>
        </p:nvPicPr>
        <p:blipFill>
          <a:blip r:embed="rId2"/>
          <a:stretch>
            <a:fillRect/>
          </a:stretch>
        </p:blipFill>
        <p:spPr>
          <a:xfrm>
            <a:off x="520504" y="1023080"/>
            <a:ext cx="7474721" cy="3415888"/>
          </a:xfrm>
          <a:prstGeom prst="rect">
            <a:avLst/>
          </a:prstGeom>
        </p:spPr>
      </p:pic>
    </p:spTree>
    <p:extLst>
      <p:ext uri="{BB962C8B-B14F-4D97-AF65-F5344CB8AC3E}">
        <p14:creationId xmlns:p14="http://schemas.microsoft.com/office/powerpoint/2010/main" val="141877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A2163-E6AD-C8F4-D75A-E6A738C6CE60}"/>
            </a:ext>
          </a:extLst>
        </p:cNvPr>
        <p:cNvGrpSpPr/>
        <p:nvPr/>
      </p:nvGrpSpPr>
      <p:grpSpPr>
        <a:xfrm>
          <a:off x="0" y="0"/>
          <a:ext cx="0" cy="0"/>
          <a:chOff x="0" y="0"/>
          <a:chExt cx="0" cy="0"/>
        </a:xfrm>
      </p:grpSpPr>
      <p:sp>
        <p:nvSpPr>
          <p:cNvPr id="58" name="椭圆 57">
            <a:extLst>
              <a:ext uri="{FF2B5EF4-FFF2-40B4-BE49-F238E27FC236}">
                <a16:creationId xmlns:a16="http://schemas.microsoft.com/office/drawing/2014/main" id="{0A849E52-50D7-CCFD-51F3-162A55759324}"/>
              </a:ext>
            </a:extLst>
          </p:cNvPr>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a:extLst>
              <a:ext uri="{FF2B5EF4-FFF2-40B4-BE49-F238E27FC236}">
                <a16:creationId xmlns:a16="http://schemas.microsoft.com/office/drawing/2014/main" id="{2D97A57F-ED2F-D595-332E-FE917C89FCCA}"/>
              </a:ext>
            </a:extLst>
          </p:cNvPr>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a:extLst>
              <a:ext uri="{FF2B5EF4-FFF2-40B4-BE49-F238E27FC236}">
                <a16:creationId xmlns:a16="http://schemas.microsoft.com/office/drawing/2014/main" id="{69DA12AA-DB50-5E51-9216-432E97741B00}"/>
              </a:ext>
            </a:extLst>
          </p:cNvPr>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a:extLst>
              <a:ext uri="{FF2B5EF4-FFF2-40B4-BE49-F238E27FC236}">
                <a16:creationId xmlns:a16="http://schemas.microsoft.com/office/drawing/2014/main" id="{A0DCC9D3-E872-6F21-D51D-DFA4204BFF2A}"/>
              </a:ext>
            </a:extLst>
          </p:cNvPr>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a:extLst>
              <a:ext uri="{FF2B5EF4-FFF2-40B4-BE49-F238E27FC236}">
                <a16:creationId xmlns:a16="http://schemas.microsoft.com/office/drawing/2014/main" id="{2A9B14FF-F820-FEB1-ABCD-A4F05577DC61}"/>
              </a:ext>
            </a:extLst>
          </p:cNvPr>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a:extLst>
              <a:ext uri="{FF2B5EF4-FFF2-40B4-BE49-F238E27FC236}">
                <a16:creationId xmlns:a16="http://schemas.microsoft.com/office/drawing/2014/main" id="{A5CC2705-D3BC-D8D8-6C7A-D2D59B79EE19}"/>
              </a:ext>
            </a:extLst>
          </p:cNvPr>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a:extLst>
              <a:ext uri="{FF2B5EF4-FFF2-40B4-BE49-F238E27FC236}">
                <a16:creationId xmlns:a16="http://schemas.microsoft.com/office/drawing/2014/main" id="{573BBA67-89DA-2478-F02C-8A9A44CB1D3E}"/>
              </a:ext>
            </a:extLst>
          </p:cNvPr>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a:extLst>
              <a:ext uri="{FF2B5EF4-FFF2-40B4-BE49-F238E27FC236}">
                <a16:creationId xmlns:a16="http://schemas.microsoft.com/office/drawing/2014/main" id="{D752DB82-F9D9-C7E7-0F6D-FA8AAEE10D5B}"/>
              </a:ext>
            </a:extLst>
          </p:cNvPr>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a:extLst>
              <a:ext uri="{FF2B5EF4-FFF2-40B4-BE49-F238E27FC236}">
                <a16:creationId xmlns:a16="http://schemas.microsoft.com/office/drawing/2014/main" id="{AB0A7271-A1AE-5220-62C6-E02CAC945A3F}"/>
              </a:ext>
            </a:extLst>
          </p:cNvPr>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a:extLst>
              <a:ext uri="{FF2B5EF4-FFF2-40B4-BE49-F238E27FC236}">
                <a16:creationId xmlns:a16="http://schemas.microsoft.com/office/drawing/2014/main" id="{49744A2B-02FB-D87A-227E-0C0FAB53209A}"/>
              </a:ext>
            </a:extLst>
          </p:cNvPr>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60B9D620-EAB3-89AB-9918-4BD1F42CF5AE}"/>
              </a:ext>
            </a:extLst>
          </p:cNvPr>
          <p:cNvSpPr/>
          <p:nvPr/>
        </p:nvSpPr>
        <p:spPr>
          <a:xfrm>
            <a:off x="1035050" y="1080135"/>
            <a:ext cx="7651750" cy="2941320"/>
          </a:xfrm>
          <a:prstGeom prst="rect">
            <a:avLst/>
          </a:prstGeom>
        </p:spPr>
        <p:txBody>
          <a:bodyPr wrap="square">
            <a:no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lumMod val="75000"/>
                  <a:lumOff val="25000"/>
                </a:prstClr>
              </a:solidFill>
              <a:effectLst/>
              <a:uLnTx/>
              <a:uFillTx/>
              <a:latin typeface="MiSans Light" panose="00000400000000000000" charset="-122"/>
              <a:ea typeface="MiSans Light"/>
              <a:cs typeface="+mn-cs"/>
              <a:sym typeface="MiSans Light" panose="00000400000000000000" charset="-122"/>
            </a:endParaRPr>
          </a:p>
        </p:txBody>
      </p:sp>
      <p:sp>
        <p:nvSpPr>
          <p:cNvPr id="7" name="文本框 6">
            <a:extLst>
              <a:ext uri="{FF2B5EF4-FFF2-40B4-BE49-F238E27FC236}">
                <a16:creationId xmlns:a16="http://schemas.microsoft.com/office/drawing/2014/main" id="{04D840BA-5B27-49C8-F5CA-D729A99B7AC3}"/>
              </a:ext>
            </a:extLst>
          </p:cNvPr>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w="38100">
                  <a:noFill/>
                </a:ln>
                <a:solidFill>
                  <a:prstClr val="black">
                    <a:lumMod val="85000"/>
                    <a:lumOff val="15000"/>
                  </a:prstClr>
                </a:solidFill>
                <a:effectLst/>
                <a:uLnTx/>
                <a:uFillTx/>
                <a:latin typeface="MiSans Light"/>
                <a:ea typeface="MiSans Light"/>
                <a:cs typeface="+mn-cs"/>
                <a:sym typeface="MiSans Light" panose="00000400000000000000" charset="-122"/>
              </a:rPr>
              <a:t>计算机科学与技术学院</a:t>
            </a:r>
          </a:p>
        </p:txBody>
      </p:sp>
      <p:sp>
        <p:nvSpPr>
          <p:cNvPr id="12" name="文本框 6">
            <a:extLst>
              <a:ext uri="{FF2B5EF4-FFF2-40B4-BE49-F238E27FC236}">
                <a16:creationId xmlns:a16="http://schemas.microsoft.com/office/drawing/2014/main" id="{219669E2-F2CD-F16F-9437-BDB4C409D991}"/>
              </a:ext>
            </a:extLst>
          </p:cNvPr>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a:ln>
                  <a:noFill/>
                </a:ln>
                <a:solidFill>
                  <a:prstClr val="black">
                    <a:lumMod val="85000"/>
                    <a:lumOff val="15000"/>
                  </a:prstClr>
                </a:solidFill>
                <a:effectLst/>
                <a:uLnTx/>
                <a:uFillTx/>
                <a:latin typeface="MiSans Light" panose="00000400000000000000" charset="-122"/>
                <a:ea typeface="思源宋体 CN Heavy"/>
                <a:cs typeface="MiSans Light" panose="00000400000000000000" charset="-122"/>
                <a:sym typeface="MiSans Light" panose="00000400000000000000" charset="-122"/>
              </a:rPr>
              <a:t>系统部署与交互界面</a:t>
            </a:r>
          </a:p>
        </p:txBody>
      </p:sp>
      <p:sp>
        <p:nvSpPr>
          <p:cNvPr id="13" name="文本框 6">
            <a:extLst>
              <a:ext uri="{FF2B5EF4-FFF2-40B4-BE49-F238E27FC236}">
                <a16:creationId xmlns:a16="http://schemas.microsoft.com/office/drawing/2014/main" id="{C956DE98-CD6D-BD07-B900-0747820A10A1}"/>
              </a:ext>
            </a:extLst>
          </p:cNvPr>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00" cap="none" spc="0" normalizeH="0" baseline="0" noProof="0">
                <a:ln>
                  <a:noFill/>
                </a:ln>
                <a:solidFill>
                  <a:prstClr val="black">
                    <a:lumMod val="85000"/>
                    <a:lumOff val="15000"/>
                  </a:prstClr>
                </a:solidFill>
                <a:effectLst/>
                <a:uLnTx/>
                <a:uFillTx/>
                <a:latin typeface="MiSans Light"/>
                <a:ea typeface="MiSans Light"/>
                <a:cs typeface="MiSans Light" panose="00000400000000000000" charset="-122"/>
                <a:sym typeface="MiSans Light" panose="00000400000000000000" charset="-122"/>
              </a:rPr>
              <a:t> System Deployment &amp; Interactive Interface</a:t>
            </a:r>
          </a:p>
        </p:txBody>
      </p:sp>
      <p:sp>
        <p:nvSpPr>
          <p:cNvPr id="14" name="矩形 13">
            <a:extLst>
              <a:ext uri="{FF2B5EF4-FFF2-40B4-BE49-F238E27FC236}">
                <a16:creationId xmlns:a16="http://schemas.microsoft.com/office/drawing/2014/main" id="{254F0A8F-150F-63E9-6388-8B22AAE82140}"/>
              </a:ext>
            </a:extLst>
          </p:cNvPr>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MiSans Light"/>
              <a:ea typeface="MiSans Light"/>
              <a:cs typeface="+mn-cs"/>
            </a:endParaRPr>
          </a:p>
        </p:txBody>
      </p:sp>
      <p:pic>
        <p:nvPicPr>
          <p:cNvPr id="3" name="图片 2">
            <a:extLst>
              <a:ext uri="{FF2B5EF4-FFF2-40B4-BE49-F238E27FC236}">
                <a16:creationId xmlns:a16="http://schemas.microsoft.com/office/drawing/2014/main" id="{FF0AD922-9A54-EB6D-7231-E2DCEDDD7B2E}"/>
              </a:ext>
            </a:extLst>
          </p:cNvPr>
          <p:cNvPicPr>
            <a:picLocks noChangeAspect="1"/>
          </p:cNvPicPr>
          <p:nvPr/>
        </p:nvPicPr>
        <p:blipFill>
          <a:blip r:embed="rId2"/>
          <a:stretch>
            <a:fillRect/>
          </a:stretch>
        </p:blipFill>
        <p:spPr>
          <a:xfrm>
            <a:off x="577594" y="821475"/>
            <a:ext cx="6854837" cy="3920695"/>
          </a:xfrm>
          <a:prstGeom prst="rect">
            <a:avLst/>
          </a:prstGeom>
        </p:spPr>
      </p:pic>
    </p:spTree>
    <p:extLst>
      <p:ext uri="{BB962C8B-B14F-4D97-AF65-F5344CB8AC3E}">
        <p14:creationId xmlns:p14="http://schemas.microsoft.com/office/powerpoint/2010/main" val="90602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ABA1-D93E-E315-E619-D4DA49541E66}"/>
            </a:ext>
          </a:extLst>
        </p:cNvPr>
        <p:cNvGrpSpPr/>
        <p:nvPr/>
      </p:nvGrpSpPr>
      <p:grpSpPr>
        <a:xfrm>
          <a:off x="0" y="0"/>
          <a:ext cx="0" cy="0"/>
          <a:chOff x="0" y="0"/>
          <a:chExt cx="0" cy="0"/>
        </a:xfrm>
      </p:grpSpPr>
      <p:sp>
        <p:nvSpPr>
          <p:cNvPr id="58" name="椭圆 57">
            <a:extLst>
              <a:ext uri="{FF2B5EF4-FFF2-40B4-BE49-F238E27FC236}">
                <a16:creationId xmlns:a16="http://schemas.microsoft.com/office/drawing/2014/main" id="{CADE3E5C-A2D1-BEA4-818F-4B63649AF793}"/>
              </a:ext>
            </a:extLst>
          </p:cNvPr>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a:extLst>
              <a:ext uri="{FF2B5EF4-FFF2-40B4-BE49-F238E27FC236}">
                <a16:creationId xmlns:a16="http://schemas.microsoft.com/office/drawing/2014/main" id="{6F8426A3-B5BA-3ABC-C47F-64F8ED613481}"/>
              </a:ext>
            </a:extLst>
          </p:cNvPr>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a:extLst>
              <a:ext uri="{FF2B5EF4-FFF2-40B4-BE49-F238E27FC236}">
                <a16:creationId xmlns:a16="http://schemas.microsoft.com/office/drawing/2014/main" id="{BC330BD7-E0CE-7917-F78D-4B933E90A1B4}"/>
              </a:ext>
            </a:extLst>
          </p:cNvPr>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a:extLst>
              <a:ext uri="{FF2B5EF4-FFF2-40B4-BE49-F238E27FC236}">
                <a16:creationId xmlns:a16="http://schemas.microsoft.com/office/drawing/2014/main" id="{FD73A61B-AC95-D31F-76C9-ED8DC1460186}"/>
              </a:ext>
            </a:extLst>
          </p:cNvPr>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a:extLst>
              <a:ext uri="{FF2B5EF4-FFF2-40B4-BE49-F238E27FC236}">
                <a16:creationId xmlns:a16="http://schemas.microsoft.com/office/drawing/2014/main" id="{A9816DCD-83D5-59C6-5418-78F72FA979C1}"/>
              </a:ext>
            </a:extLst>
          </p:cNvPr>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a:extLst>
              <a:ext uri="{FF2B5EF4-FFF2-40B4-BE49-F238E27FC236}">
                <a16:creationId xmlns:a16="http://schemas.microsoft.com/office/drawing/2014/main" id="{708E5F87-1F5E-1D83-7C90-DF4F07BAD29D}"/>
              </a:ext>
            </a:extLst>
          </p:cNvPr>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a:extLst>
              <a:ext uri="{FF2B5EF4-FFF2-40B4-BE49-F238E27FC236}">
                <a16:creationId xmlns:a16="http://schemas.microsoft.com/office/drawing/2014/main" id="{A6D06D42-44A6-0D70-E9D4-2AA1B3FF89CA}"/>
              </a:ext>
            </a:extLst>
          </p:cNvPr>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a:extLst>
              <a:ext uri="{FF2B5EF4-FFF2-40B4-BE49-F238E27FC236}">
                <a16:creationId xmlns:a16="http://schemas.microsoft.com/office/drawing/2014/main" id="{26390ADD-E29B-5A72-361D-4525C0F8E65C}"/>
              </a:ext>
            </a:extLst>
          </p:cNvPr>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a:extLst>
              <a:ext uri="{FF2B5EF4-FFF2-40B4-BE49-F238E27FC236}">
                <a16:creationId xmlns:a16="http://schemas.microsoft.com/office/drawing/2014/main" id="{D7DD6499-0DD9-E142-08E8-56FD6BA3C3E2}"/>
              </a:ext>
            </a:extLst>
          </p:cNvPr>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a:extLst>
              <a:ext uri="{FF2B5EF4-FFF2-40B4-BE49-F238E27FC236}">
                <a16:creationId xmlns:a16="http://schemas.microsoft.com/office/drawing/2014/main" id="{F9ADE24F-60FD-58A2-985C-435664CA4612}"/>
              </a:ext>
            </a:extLst>
          </p:cNvPr>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5AD82358-3B44-3963-5D55-5B15BF07A9B7}"/>
              </a:ext>
            </a:extLst>
          </p:cNvPr>
          <p:cNvSpPr/>
          <p:nvPr/>
        </p:nvSpPr>
        <p:spPr>
          <a:xfrm>
            <a:off x="1035050" y="1080135"/>
            <a:ext cx="7651750" cy="2941320"/>
          </a:xfrm>
          <a:prstGeom prst="rect">
            <a:avLst/>
          </a:prstGeom>
        </p:spPr>
        <p:txBody>
          <a:bodyPr wrap="square">
            <a:no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lumMod val="75000"/>
                  <a:lumOff val="25000"/>
                </a:prstClr>
              </a:solidFill>
              <a:effectLst/>
              <a:uLnTx/>
              <a:uFillTx/>
              <a:latin typeface="MiSans Light" panose="00000400000000000000" charset="-122"/>
              <a:ea typeface="MiSans Light"/>
              <a:cs typeface="+mn-cs"/>
              <a:sym typeface="MiSans Light" panose="00000400000000000000" charset="-122"/>
            </a:endParaRPr>
          </a:p>
        </p:txBody>
      </p:sp>
      <p:sp>
        <p:nvSpPr>
          <p:cNvPr id="7" name="文本框 6">
            <a:extLst>
              <a:ext uri="{FF2B5EF4-FFF2-40B4-BE49-F238E27FC236}">
                <a16:creationId xmlns:a16="http://schemas.microsoft.com/office/drawing/2014/main" id="{AEB072CD-79E1-6A72-CC3D-3B5125B65090}"/>
              </a:ext>
            </a:extLst>
          </p:cNvPr>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w="38100">
                  <a:noFill/>
                </a:ln>
                <a:solidFill>
                  <a:prstClr val="black">
                    <a:lumMod val="85000"/>
                    <a:lumOff val="15000"/>
                  </a:prstClr>
                </a:solidFill>
                <a:effectLst/>
                <a:uLnTx/>
                <a:uFillTx/>
                <a:latin typeface="MiSans Light"/>
                <a:ea typeface="MiSans Light"/>
                <a:cs typeface="+mn-cs"/>
                <a:sym typeface="MiSans Light" panose="00000400000000000000" charset="-122"/>
              </a:rPr>
              <a:t>计算机科学与技术学院</a:t>
            </a:r>
          </a:p>
        </p:txBody>
      </p:sp>
      <p:sp>
        <p:nvSpPr>
          <p:cNvPr id="12" name="文本框 6">
            <a:extLst>
              <a:ext uri="{FF2B5EF4-FFF2-40B4-BE49-F238E27FC236}">
                <a16:creationId xmlns:a16="http://schemas.microsoft.com/office/drawing/2014/main" id="{A99115DC-16EC-21ED-41B6-2052B8F9E592}"/>
              </a:ext>
            </a:extLst>
          </p:cNvPr>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a:ln>
                  <a:noFill/>
                </a:ln>
                <a:solidFill>
                  <a:prstClr val="black">
                    <a:lumMod val="85000"/>
                    <a:lumOff val="15000"/>
                  </a:prstClr>
                </a:solidFill>
                <a:effectLst/>
                <a:uLnTx/>
                <a:uFillTx/>
                <a:latin typeface="MiSans Light" panose="00000400000000000000" charset="-122"/>
                <a:ea typeface="思源宋体 CN Heavy"/>
                <a:cs typeface="MiSans Light" panose="00000400000000000000" charset="-122"/>
                <a:sym typeface="MiSans Light" panose="00000400000000000000" charset="-122"/>
              </a:rPr>
              <a:t>系统部署与交互界面</a:t>
            </a:r>
          </a:p>
        </p:txBody>
      </p:sp>
      <p:sp>
        <p:nvSpPr>
          <p:cNvPr id="13" name="文本框 6">
            <a:extLst>
              <a:ext uri="{FF2B5EF4-FFF2-40B4-BE49-F238E27FC236}">
                <a16:creationId xmlns:a16="http://schemas.microsoft.com/office/drawing/2014/main" id="{7D98BAC9-47C3-DBB7-0D33-FF8AFC4E0C66}"/>
              </a:ext>
            </a:extLst>
          </p:cNvPr>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00" cap="none" spc="0" normalizeH="0" baseline="0" noProof="0">
                <a:ln>
                  <a:noFill/>
                </a:ln>
                <a:solidFill>
                  <a:prstClr val="black">
                    <a:lumMod val="85000"/>
                    <a:lumOff val="15000"/>
                  </a:prstClr>
                </a:solidFill>
                <a:effectLst/>
                <a:uLnTx/>
                <a:uFillTx/>
                <a:latin typeface="MiSans Light"/>
                <a:ea typeface="MiSans Light"/>
                <a:cs typeface="MiSans Light" panose="00000400000000000000" charset="-122"/>
                <a:sym typeface="MiSans Light" panose="00000400000000000000" charset="-122"/>
              </a:rPr>
              <a:t> System Deployment &amp; Interactive Interface</a:t>
            </a:r>
          </a:p>
        </p:txBody>
      </p:sp>
      <p:sp>
        <p:nvSpPr>
          <p:cNvPr id="14" name="矩形 13">
            <a:extLst>
              <a:ext uri="{FF2B5EF4-FFF2-40B4-BE49-F238E27FC236}">
                <a16:creationId xmlns:a16="http://schemas.microsoft.com/office/drawing/2014/main" id="{F337E113-3598-3AC7-E395-2F30DC61329F}"/>
              </a:ext>
            </a:extLst>
          </p:cNvPr>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MiSans Light"/>
              <a:ea typeface="MiSans Light"/>
              <a:cs typeface="+mn-cs"/>
            </a:endParaRPr>
          </a:p>
        </p:txBody>
      </p:sp>
      <p:pic>
        <p:nvPicPr>
          <p:cNvPr id="3" name="图片 2">
            <a:extLst>
              <a:ext uri="{FF2B5EF4-FFF2-40B4-BE49-F238E27FC236}">
                <a16:creationId xmlns:a16="http://schemas.microsoft.com/office/drawing/2014/main" id="{B86FBCFC-5216-F099-DA56-1F5EEEFDF8C6}"/>
              </a:ext>
            </a:extLst>
          </p:cNvPr>
          <p:cNvPicPr>
            <a:picLocks noChangeAspect="1"/>
          </p:cNvPicPr>
          <p:nvPr/>
        </p:nvPicPr>
        <p:blipFill>
          <a:blip r:embed="rId2"/>
          <a:stretch>
            <a:fillRect/>
          </a:stretch>
        </p:blipFill>
        <p:spPr>
          <a:xfrm>
            <a:off x="606779" y="890042"/>
            <a:ext cx="6794634" cy="3870679"/>
          </a:xfrm>
          <a:prstGeom prst="rect">
            <a:avLst/>
          </a:prstGeom>
        </p:spPr>
      </p:pic>
    </p:spTree>
    <p:extLst>
      <p:ext uri="{BB962C8B-B14F-4D97-AF65-F5344CB8AC3E}">
        <p14:creationId xmlns:p14="http://schemas.microsoft.com/office/powerpoint/2010/main" val="58842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F148B-88D7-F98B-CF65-66650ABFF84D}"/>
            </a:ext>
          </a:extLst>
        </p:cNvPr>
        <p:cNvGrpSpPr/>
        <p:nvPr/>
      </p:nvGrpSpPr>
      <p:grpSpPr>
        <a:xfrm>
          <a:off x="0" y="0"/>
          <a:ext cx="0" cy="0"/>
          <a:chOff x="0" y="0"/>
          <a:chExt cx="0" cy="0"/>
        </a:xfrm>
      </p:grpSpPr>
      <p:sp>
        <p:nvSpPr>
          <p:cNvPr id="58" name="椭圆 57">
            <a:extLst>
              <a:ext uri="{FF2B5EF4-FFF2-40B4-BE49-F238E27FC236}">
                <a16:creationId xmlns:a16="http://schemas.microsoft.com/office/drawing/2014/main" id="{46240253-CC88-74A3-977B-AB95AF73BA9D}"/>
              </a:ext>
            </a:extLst>
          </p:cNvPr>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a:extLst>
              <a:ext uri="{FF2B5EF4-FFF2-40B4-BE49-F238E27FC236}">
                <a16:creationId xmlns:a16="http://schemas.microsoft.com/office/drawing/2014/main" id="{2AED15F1-0877-922F-73EF-109D2E139972}"/>
              </a:ext>
            </a:extLst>
          </p:cNvPr>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a:extLst>
              <a:ext uri="{FF2B5EF4-FFF2-40B4-BE49-F238E27FC236}">
                <a16:creationId xmlns:a16="http://schemas.microsoft.com/office/drawing/2014/main" id="{2F9568EE-9681-5D6C-7727-6D7550ADEF37}"/>
              </a:ext>
            </a:extLst>
          </p:cNvPr>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a:extLst>
              <a:ext uri="{FF2B5EF4-FFF2-40B4-BE49-F238E27FC236}">
                <a16:creationId xmlns:a16="http://schemas.microsoft.com/office/drawing/2014/main" id="{A63CE9C8-2A90-CE18-0F2D-196AB1C5F0B4}"/>
              </a:ext>
            </a:extLst>
          </p:cNvPr>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a:extLst>
              <a:ext uri="{FF2B5EF4-FFF2-40B4-BE49-F238E27FC236}">
                <a16:creationId xmlns:a16="http://schemas.microsoft.com/office/drawing/2014/main" id="{7C355E9C-EB97-6148-8CCB-17519A7D4C4C}"/>
              </a:ext>
            </a:extLst>
          </p:cNvPr>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a:extLst>
              <a:ext uri="{FF2B5EF4-FFF2-40B4-BE49-F238E27FC236}">
                <a16:creationId xmlns:a16="http://schemas.microsoft.com/office/drawing/2014/main" id="{BDEB63C2-C2D3-6CE9-EBFA-C7F621800098}"/>
              </a:ext>
            </a:extLst>
          </p:cNvPr>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a:extLst>
              <a:ext uri="{FF2B5EF4-FFF2-40B4-BE49-F238E27FC236}">
                <a16:creationId xmlns:a16="http://schemas.microsoft.com/office/drawing/2014/main" id="{68C71C99-C739-4DD5-AF9A-ED419564AE7A}"/>
              </a:ext>
            </a:extLst>
          </p:cNvPr>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a:extLst>
              <a:ext uri="{FF2B5EF4-FFF2-40B4-BE49-F238E27FC236}">
                <a16:creationId xmlns:a16="http://schemas.microsoft.com/office/drawing/2014/main" id="{8D6D7350-0AFA-FFC8-9619-3CC5DEE732CC}"/>
              </a:ext>
            </a:extLst>
          </p:cNvPr>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a:extLst>
              <a:ext uri="{FF2B5EF4-FFF2-40B4-BE49-F238E27FC236}">
                <a16:creationId xmlns:a16="http://schemas.microsoft.com/office/drawing/2014/main" id="{02FBD6B5-D338-7C82-5FAB-B773BCC87684}"/>
              </a:ext>
            </a:extLst>
          </p:cNvPr>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a:extLst>
              <a:ext uri="{FF2B5EF4-FFF2-40B4-BE49-F238E27FC236}">
                <a16:creationId xmlns:a16="http://schemas.microsoft.com/office/drawing/2014/main" id="{03E47A1B-4B17-23DF-5E41-0737CF43F7F5}"/>
              </a:ext>
            </a:extLst>
          </p:cNvPr>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FA900B67-2418-AF7A-4BE8-B669FFD5CD45}"/>
              </a:ext>
            </a:extLst>
          </p:cNvPr>
          <p:cNvSpPr/>
          <p:nvPr/>
        </p:nvSpPr>
        <p:spPr>
          <a:xfrm>
            <a:off x="1035050" y="1080135"/>
            <a:ext cx="7651750" cy="2941320"/>
          </a:xfrm>
          <a:prstGeom prst="rect">
            <a:avLst/>
          </a:prstGeom>
        </p:spPr>
        <p:txBody>
          <a:bodyPr wrap="square">
            <a:no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lumMod val="75000"/>
                  <a:lumOff val="25000"/>
                </a:prstClr>
              </a:solidFill>
              <a:effectLst/>
              <a:uLnTx/>
              <a:uFillTx/>
              <a:latin typeface="MiSans Light" panose="00000400000000000000" charset="-122"/>
              <a:ea typeface="MiSans Light"/>
              <a:cs typeface="+mn-cs"/>
              <a:sym typeface="MiSans Light" panose="00000400000000000000" charset="-122"/>
            </a:endParaRPr>
          </a:p>
        </p:txBody>
      </p:sp>
      <p:sp>
        <p:nvSpPr>
          <p:cNvPr id="7" name="文本框 6">
            <a:extLst>
              <a:ext uri="{FF2B5EF4-FFF2-40B4-BE49-F238E27FC236}">
                <a16:creationId xmlns:a16="http://schemas.microsoft.com/office/drawing/2014/main" id="{14AB408C-1D38-6F20-0542-CCFAA8863A0B}"/>
              </a:ext>
            </a:extLst>
          </p:cNvPr>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w="38100">
                  <a:noFill/>
                </a:ln>
                <a:solidFill>
                  <a:prstClr val="black">
                    <a:lumMod val="85000"/>
                    <a:lumOff val="15000"/>
                  </a:prstClr>
                </a:solidFill>
                <a:effectLst/>
                <a:uLnTx/>
                <a:uFillTx/>
                <a:latin typeface="MiSans Light"/>
                <a:ea typeface="MiSans Light"/>
                <a:cs typeface="+mn-cs"/>
                <a:sym typeface="MiSans Light" panose="00000400000000000000" charset="-122"/>
              </a:rPr>
              <a:t>计算机科学与技术学院</a:t>
            </a:r>
          </a:p>
        </p:txBody>
      </p:sp>
      <p:sp>
        <p:nvSpPr>
          <p:cNvPr id="12" name="文本框 6">
            <a:extLst>
              <a:ext uri="{FF2B5EF4-FFF2-40B4-BE49-F238E27FC236}">
                <a16:creationId xmlns:a16="http://schemas.microsoft.com/office/drawing/2014/main" id="{9301B1CB-8392-B5C8-E71F-79DC2A593BA5}"/>
              </a:ext>
            </a:extLst>
          </p:cNvPr>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a:ln>
                  <a:noFill/>
                </a:ln>
                <a:solidFill>
                  <a:prstClr val="black">
                    <a:lumMod val="85000"/>
                    <a:lumOff val="15000"/>
                  </a:prstClr>
                </a:solidFill>
                <a:effectLst/>
                <a:uLnTx/>
                <a:uFillTx/>
                <a:latin typeface="MiSans Light" panose="00000400000000000000" charset="-122"/>
                <a:ea typeface="思源宋体 CN Heavy"/>
                <a:cs typeface="MiSans Light" panose="00000400000000000000" charset="-122"/>
                <a:sym typeface="MiSans Light" panose="00000400000000000000" charset="-122"/>
              </a:rPr>
              <a:t>系统部署与交互界面</a:t>
            </a:r>
          </a:p>
        </p:txBody>
      </p:sp>
      <p:sp>
        <p:nvSpPr>
          <p:cNvPr id="13" name="文本框 6">
            <a:extLst>
              <a:ext uri="{FF2B5EF4-FFF2-40B4-BE49-F238E27FC236}">
                <a16:creationId xmlns:a16="http://schemas.microsoft.com/office/drawing/2014/main" id="{8280052D-171A-1587-7BBB-FEE5FFFA7383}"/>
              </a:ext>
            </a:extLst>
          </p:cNvPr>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00" cap="none" spc="0" normalizeH="0" baseline="0" noProof="0">
                <a:ln>
                  <a:noFill/>
                </a:ln>
                <a:solidFill>
                  <a:prstClr val="black">
                    <a:lumMod val="85000"/>
                    <a:lumOff val="15000"/>
                  </a:prstClr>
                </a:solidFill>
                <a:effectLst/>
                <a:uLnTx/>
                <a:uFillTx/>
                <a:latin typeface="MiSans Light"/>
                <a:ea typeface="MiSans Light"/>
                <a:cs typeface="MiSans Light" panose="00000400000000000000" charset="-122"/>
                <a:sym typeface="MiSans Light" panose="00000400000000000000" charset="-122"/>
              </a:rPr>
              <a:t> System Deployment &amp; Interactive Interface</a:t>
            </a:r>
          </a:p>
        </p:txBody>
      </p:sp>
      <p:sp>
        <p:nvSpPr>
          <p:cNvPr id="14" name="矩形 13">
            <a:extLst>
              <a:ext uri="{FF2B5EF4-FFF2-40B4-BE49-F238E27FC236}">
                <a16:creationId xmlns:a16="http://schemas.microsoft.com/office/drawing/2014/main" id="{4C691471-432A-94A6-C564-C988EA711C02}"/>
              </a:ext>
            </a:extLst>
          </p:cNvPr>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MiSans Light"/>
              <a:ea typeface="MiSans Light"/>
              <a:cs typeface="+mn-cs"/>
            </a:endParaRPr>
          </a:p>
        </p:txBody>
      </p:sp>
      <p:pic>
        <p:nvPicPr>
          <p:cNvPr id="3" name="图片 2">
            <a:extLst>
              <a:ext uri="{FF2B5EF4-FFF2-40B4-BE49-F238E27FC236}">
                <a16:creationId xmlns:a16="http://schemas.microsoft.com/office/drawing/2014/main" id="{9FAB2756-A7CE-CDD6-210B-F66D14920437}"/>
              </a:ext>
            </a:extLst>
          </p:cNvPr>
          <p:cNvPicPr>
            <a:picLocks noChangeAspect="1"/>
          </p:cNvPicPr>
          <p:nvPr/>
        </p:nvPicPr>
        <p:blipFill>
          <a:blip r:embed="rId2"/>
          <a:stretch>
            <a:fillRect/>
          </a:stretch>
        </p:blipFill>
        <p:spPr>
          <a:xfrm>
            <a:off x="596782" y="856186"/>
            <a:ext cx="6835649" cy="3919632"/>
          </a:xfrm>
          <a:prstGeom prst="rect">
            <a:avLst/>
          </a:prstGeom>
        </p:spPr>
      </p:pic>
    </p:spTree>
    <p:extLst>
      <p:ext uri="{BB962C8B-B14F-4D97-AF65-F5344CB8AC3E}">
        <p14:creationId xmlns:p14="http://schemas.microsoft.com/office/powerpoint/2010/main" val="206250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3323-E64F-08D6-8A85-979663C0798B}"/>
            </a:ext>
          </a:extLst>
        </p:cNvPr>
        <p:cNvGrpSpPr/>
        <p:nvPr/>
      </p:nvGrpSpPr>
      <p:grpSpPr>
        <a:xfrm>
          <a:off x="0" y="0"/>
          <a:ext cx="0" cy="0"/>
          <a:chOff x="0" y="0"/>
          <a:chExt cx="0" cy="0"/>
        </a:xfrm>
      </p:grpSpPr>
      <p:sp>
        <p:nvSpPr>
          <p:cNvPr id="58" name="椭圆 57">
            <a:extLst>
              <a:ext uri="{FF2B5EF4-FFF2-40B4-BE49-F238E27FC236}">
                <a16:creationId xmlns:a16="http://schemas.microsoft.com/office/drawing/2014/main" id="{8568DE0C-8521-2FE2-FC5A-7E5F89736C76}"/>
              </a:ext>
            </a:extLst>
          </p:cNvPr>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a:extLst>
              <a:ext uri="{FF2B5EF4-FFF2-40B4-BE49-F238E27FC236}">
                <a16:creationId xmlns:a16="http://schemas.microsoft.com/office/drawing/2014/main" id="{05512E26-852F-4DC5-DFE7-3956776AC6BA}"/>
              </a:ext>
            </a:extLst>
          </p:cNvPr>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a:extLst>
              <a:ext uri="{FF2B5EF4-FFF2-40B4-BE49-F238E27FC236}">
                <a16:creationId xmlns:a16="http://schemas.microsoft.com/office/drawing/2014/main" id="{56DBA265-E751-968B-D80C-513DBE7C4439}"/>
              </a:ext>
            </a:extLst>
          </p:cNvPr>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a:extLst>
              <a:ext uri="{FF2B5EF4-FFF2-40B4-BE49-F238E27FC236}">
                <a16:creationId xmlns:a16="http://schemas.microsoft.com/office/drawing/2014/main" id="{D57AAA3E-ACE3-9D7F-3B0C-9DBC62BE8EC1}"/>
              </a:ext>
            </a:extLst>
          </p:cNvPr>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a:extLst>
              <a:ext uri="{FF2B5EF4-FFF2-40B4-BE49-F238E27FC236}">
                <a16:creationId xmlns:a16="http://schemas.microsoft.com/office/drawing/2014/main" id="{FEF2220A-423A-65B3-03FE-68027C185E52}"/>
              </a:ext>
            </a:extLst>
          </p:cNvPr>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a:extLst>
              <a:ext uri="{FF2B5EF4-FFF2-40B4-BE49-F238E27FC236}">
                <a16:creationId xmlns:a16="http://schemas.microsoft.com/office/drawing/2014/main" id="{B5EEC551-538A-6FBA-FE42-C34573D02D00}"/>
              </a:ext>
            </a:extLst>
          </p:cNvPr>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a:extLst>
              <a:ext uri="{FF2B5EF4-FFF2-40B4-BE49-F238E27FC236}">
                <a16:creationId xmlns:a16="http://schemas.microsoft.com/office/drawing/2014/main" id="{32FD4114-5016-72A1-B706-C055C4445B6E}"/>
              </a:ext>
            </a:extLst>
          </p:cNvPr>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a:extLst>
              <a:ext uri="{FF2B5EF4-FFF2-40B4-BE49-F238E27FC236}">
                <a16:creationId xmlns:a16="http://schemas.microsoft.com/office/drawing/2014/main" id="{41ADB522-4CA8-BFC1-92CE-69B4A308E623}"/>
              </a:ext>
            </a:extLst>
          </p:cNvPr>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a:extLst>
              <a:ext uri="{FF2B5EF4-FFF2-40B4-BE49-F238E27FC236}">
                <a16:creationId xmlns:a16="http://schemas.microsoft.com/office/drawing/2014/main" id="{79803349-698C-6898-F77B-41AD5E65C3E3}"/>
              </a:ext>
            </a:extLst>
          </p:cNvPr>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a:extLst>
              <a:ext uri="{FF2B5EF4-FFF2-40B4-BE49-F238E27FC236}">
                <a16:creationId xmlns:a16="http://schemas.microsoft.com/office/drawing/2014/main" id="{211ABEE1-3B83-33FE-0907-736ADD1239DD}"/>
              </a:ext>
            </a:extLst>
          </p:cNvPr>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239FF89B-0A01-3315-B1A2-33DCE9CA6062}"/>
              </a:ext>
            </a:extLst>
          </p:cNvPr>
          <p:cNvSpPr/>
          <p:nvPr/>
        </p:nvSpPr>
        <p:spPr>
          <a:xfrm>
            <a:off x="1035050" y="1080135"/>
            <a:ext cx="7651750" cy="2941320"/>
          </a:xfrm>
          <a:prstGeom prst="rect">
            <a:avLst/>
          </a:prstGeom>
        </p:spPr>
        <p:txBody>
          <a:bodyPr wrap="square">
            <a:noAutofit/>
          </a:bodyPr>
          <a:lstStyle/>
          <a:p>
            <a:pPr marL="0" marR="0" lvl="0" indent="0" algn="l" defTabSz="685800" rtl="0" eaLnBrk="1" fontAlgn="auto" latinLnBrk="0" hangingPunct="1">
              <a:lnSpc>
                <a:spcPct val="2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lumMod val="75000"/>
                  <a:lumOff val="25000"/>
                </a:prstClr>
              </a:solidFill>
              <a:effectLst/>
              <a:uLnTx/>
              <a:uFillTx/>
              <a:latin typeface="MiSans Light" panose="00000400000000000000" charset="-122"/>
              <a:ea typeface="MiSans Light"/>
              <a:cs typeface="+mn-cs"/>
              <a:sym typeface="MiSans Light" panose="00000400000000000000" charset="-122"/>
            </a:endParaRPr>
          </a:p>
        </p:txBody>
      </p:sp>
      <p:sp>
        <p:nvSpPr>
          <p:cNvPr id="7" name="文本框 6">
            <a:extLst>
              <a:ext uri="{FF2B5EF4-FFF2-40B4-BE49-F238E27FC236}">
                <a16:creationId xmlns:a16="http://schemas.microsoft.com/office/drawing/2014/main" id="{0888CC4F-DD79-485B-093E-02538B407D2C}"/>
              </a:ext>
            </a:extLst>
          </p:cNvPr>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w="38100">
                  <a:noFill/>
                </a:ln>
                <a:solidFill>
                  <a:prstClr val="black">
                    <a:lumMod val="85000"/>
                    <a:lumOff val="15000"/>
                  </a:prstClr>
                </a:solidFill>
                <a:effectLst/>
                <a:uLnTx/>
                <a:uFillTx/>
                <a:latin typeface="MiSans Light"/>
                <a:ea typeface="MiSans Light"/>
                <a:cs typeface="+mn-cs"/>
                <a:sym typeface="MiSans Light" panose="00000400000000000000" charset="-122"/>
              </a:rPr>
              <a:t>计算机科学与技术学院</a:t>
            </a:r>
          </a:p>
        </p:txBody>
      </p:sp>
      <p:sp>
        <p:nvSpPr>
          <p:cNvPr id="12" name="文本框 6">
            <a:extLst>
              <a:ext uri="{FF2B5EF4-FFF2-40B4-BE49-F238E27FC236}">
                <a16:creationId xmlns:a16="http://schemas.microsoft.com/office/drawing/2014/main" id="{29533C62-CC4A-3B66-ED7C-5544985F03A4}"/>
              </a:ext>
            </a:extLst>
          </p:cNvPr>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a:ln>
                  <a:noFill/>
                </a:ln>
                <a:solidFill>
                  <a:prstClr val="black">
                    <a:lumMod val="85000"/>
                    <a:lumOff val="15000"/>
                  </a:prstClr>
                </a:solidFill>
                <a:effectLst/>
                <a:uLnTx/>
                <a:uFillTx/>
                <a:latin typeface="MiSans Light" panose="00000400000000000000" charset="-122"/>
                <a:ea typeface="思源宋体 CN Heavy"/>
                <a:cs typeface="MiSans Light" panose="00000400000000000000" charset="-122"/>
                <a:sym typeface="MiSans Light" panose="00000400000000000000" charset="-122"/>
              </a:rPr>
              <a:t>系统部署与交互界面</a:t>
            </a:r>
          </a:p>
        </p:txBody>
      </p:sp>
      <p:sp>
        <p:nvSpPr>
          <p:cNvPr id="13" name="文本框 6">
            <a:extLst>
              <a:ext uri="{FF2B5EF4-FFF2-40B4-BE49-F238E27FC236}">
                <a16:creationId xmlns:a16="http://schemas.microsoft.com/office/drawing/2014/main" id="{6BF200D4-61E8-219C-D45B-C26012D66E45}"/>
              </a:ext>
            </a:extLst>
          </p:cNvPr>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050" b="1" i="0" u="none" strike="noStrike" kern="100" cap="none" spc="0" normalizeH="0" baseline="0" noProof="0">
                <a:ln>
                  <a:noFill/>
                </a:ln>
                <a:solidFill>
                  <a:prstClr val="black">
                    <a:lumMod val="85000"/>
                    <a:lumOff val="15000"/>
                  </a:prstClr>
                </a:solidFill>
                <a:effectLst/>
                <a:uLnTx/>
                <a:uFillTx/>
                <a:latin typeface="MiSans Light"/>
                <a:ea typeface="MiSans Light"/>
                <a:cs typeface="MiSans Light" panose="00000400000000000000" charset="-122"/>
                <a:sym typeface="MiSans Light" panose="00000400000000000000" charset="-122"/>
              </a:rPr>
              <a:t> System Deployment &amp; Interactive Interface</a:t>
            </a:r>
          </a:p>
        </p:txBody>
      </p:sp>
      <p:sp>
        <p:nvSpPr>
          <p:cNvPr id="14" name="矩形 13">
            <a:extLst>
              <a:ext uri="{FF2B5EF4-FFF2-40B4-BE49-F238E27FC236}">
                <a16:creationId xmlns:a16="http://schemas.microsoft.com/office/drawing/2014/main" id="{2AC9FDB3-4A00-DCD8-EE42-54975048B0E3}"/>
              </a:ext>
            </a:extLst>
          </p:cNvPr>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MiSans Light"/>
              <a:ea typeface="MiSans Light"/>
              <a:cs typeface="+mn-cs"/>
            </a:endParaRPr>
          </a:p>
        </p:txBody>
      </p:sp>
      <p:pic>
        <p:nvPicPr>
          <p:cNvPr id="3" name="图片 2">
            <a:extLst>
              <a:ext uri="{FF2B5EF4-FFF2-40B4-BE49-F238E27FC236}">
                <a16:creationId xmlns:a16="http://schemas.microsoft.com/office/drawing/2014/main" id="{0530CB20-BFEA-E8D2-7D43-A30B3345B529}"/>
              </a:ext>
            </a:extLst>
          </p:cNvPr>
          <p:cNvPicPr>
            <a:picLocks noChangeAspect="1"/>
          </p:cNvPicPr>
          <p:nvPr/>
        </p:nvPicPr>
        <p:blipFill>
          <a:blip r:embed="rId2"/>
          <a:stretch>
            <a:fillRect/>
          </a:stretch>
        </p:blipFill>
        <p:spPr>
          <a:xfrm>
            <a:off x="596782" y="856185"/>
            <a:ext cx="6949429" cy="3904535"/>
          </a:xfrm>
          <a:prstGeom prst="rect">
            <a:avLst/>
          </a:prstGeom>
        </p:spPr>
      </p:pic>
    </p:spTree>
    <p:extLst>
      <p:ext uri="{BB962C8B-B14F-4D97-AF65-F5344CB8AC3E}">
        <p14:creationId xmlns:p14="http://schemas.microsoft.com/office/powerpoint/2010/main" val="367434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亮点与不足</a:t>
            </a:r>
          </a:p>
        </p:txBody>
      </p:sp>
      <p:sp>
        <p:nvSpPr>
          <p:cNvPr id="6"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Strengths and Weaknesses</a:t>
            </a:r>
          </a:p>
        </p:txBody>
      </p:sp>
      <p:sp>
        <p:nvSpPr>
          <p:cNvPr id="5" name="矩形 4"/>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椭圆 14"/>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椭圆 15"/>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7" name="椭圆 16"/>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8" name="椭圆 17"/>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9" name="椭圆 18"/>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0" name="椭圆 19"/>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1" name="椭圆 20"/>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 name="矩形 3"/>
          <p:cNvSpPr/>
          <p:nvPr/>
        </p:nvSpPr>
        <p:spPr>
          <a:xfrm>
            <a:off x="0" y="3680471"/>
            <a:ext cx="9144000" cy="1463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矩形: 圆角 6"/>
          <p:cNvSpPr/>
          <p:nvPr>
            <p:custDataLst>
              <p:tags r:id="rId1"/>
            </p:custDataLst>
          </p:nvPr>
        </p:nvSpPr>
        <p:spPr>
          <a:xfrm>
            <a:off x="4820447" y="1483823"/>
            <a:ext cx="3667124" cy="127446"/>
          </a:xfrm>
          <a:prstGeom prst="roundRect">
            <a:avLst>
              <a:gd name="adj" fmla="val 50000"/>
            </a:avLst>
          </a:prstGeom>
          <a:solidFill>
            <a:srgbClr val="D8C089"/>
          </a:solidFill>
          <a:ln w="104775">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文本框 7"/>
          <p:cNvSpPr txBox="1"/>
          <p:nvPr/>
        </p:nvSpPr>
        <p:spPr>
          <a:xfrm>
            <a:off x="1474927" y="1040524"/>
            <a:ext cx="1944094" cy="398780"/>
          </a:xfrm>
          <a:prstGeom prst="rect">
            <a:avLst/>
          </a:prstGeom>
          <a:noFill/>
        </p:spPr>
        <p:txBody>
          <a:bodyPr wrap="square" rtlCol="0">
            <a:spAutoFit/>
          </a:bodyPr>
          <a:lstStyle/>
          <a:p>
            <a:pPr algn="ctr"/>
            <a:r>
              <a:rPr lang="zh-CN" altLang="en-US" sz="2000">
                <a:gradFill flip="none" rotWithShape="1">
                  <a:gsLst>
                    <a:gs pos="1000">
                      <a:schemeClr val="accent1">
                        <a:lumMod val="80000"/>
                        <a:lumOff val="20000"/>
                      </a:schemeClr>
                    </a:gs>
                    <a:gs pos="100000">
                      <a:schemeClr val="accent1">
                        <a:lumMod val="90000"/>
                        <a:lumOff val="10000"/>
                      </a:schemeClr>
                    </a:gs>
                  </a:gsLst>
                  <a:lin ang="2700000" scaled="1"/>
                  <a:tileRect/>
                </a:gradFill>
                <a:latin typeface="+mj-lt"/>
                <a:ea typeface="+mj-ea"/>
              </a:rPr>
              <a:t>亮点回顾</a:t>
            </a:r>
            <a:endParaRPr lang="zh-CN" altLang="en-US" sz="2000" dirty="0">
              <a:gradFill flip="none" rotWithShape="1">
                <a:gsLst>
                  <a:gs pos="1000">
                    <a:schemeClr val="accent1">
                      <a:lumMod val="80000"/>
                      <a:lumOff val="20000"/>
                    </a:schemeClr>
                  </a:gs>
                  <a:gs pos="100000">
                    <a:schemeClr val="accent1">
                      <a:lumMod val="90000"/>
                      <a:lumOff val="10000"/>
                    </a:schemeClr>
                  </a:gs>
                </a:gsLst>
                <a:lin ang="2700000" scaled="1"/>
                <a:tileRect/>
              </a:gradFill>
              <a:latin typeface="+mj-lt"/>
              <a:ea typeface="+mj-ea"/>
            </a:endParaRPr>
          </a:p>
        </p:txBody>
      </p:sp>
      <p:sp>
        <p:nvSpPr>
          <p:cNvPr id="12" name="矩形: 圆角 11"/>
          <p:cNvSpPr/>
          <p:nvPr>
            <p:custDataLst>
              <p:tags r:id="rId2"/>
            </p:custDataLst>
          </p:nvPr>
        </p:nvSpPr>
        <p:spPr>
          <a:xfrm>
            <a:off x="613412" y="1483823"/>
            <a:ext cx="3667124" cy="127446"/>
          </a:xfrm>
          <a:prstGeom prst="roundRect">
            <a:avLst>
              <a:gd name="adj" fmla="val 50000"/>
            </a:avLst>
          </a:prstGeom>
          <a:solidFill>
            <a:schemeClr val="bg1">
              <a:lumMod val="95000"/>
            </a:schemeClr>
          </a:solidFill>
          <a:ln w="104775">
            <a:gradFill flip="none" rotWithShape="1">
              <a:gsLst>
                <a:gs pos="0">
                  <a:schemeClr val="accent1">
                    <a:lumMod val="83000"/>
                    <a:lumOff val="1700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矩形: 圆顶角 12"/>
          <p:cNvSpPr/>
          <p:nvPr>
            <p:custDataLst>
              <p:tags r:id="rId3"/>
            </p:custDataLst>
          </p:nvPr>
        </p:nvSpPr>
        <p:spPr>
          <a:xfrm>
            <a:off x="656824" y="1533540"/>
            <a:ext cx="3580300" cy="2995944"/>
          </a:xfrm>
          <a:prstGeom prst="round2SameRect">
            <a:avLst>
              <a:gd name="adj1" fmla="val 0"/>
              <a:gd name="adj2" fmla="val 4319"/>
            </a:avLst>
          </a:prstGeom>
          <a:solidFill>
            <a:schemeClr val="bg1"/>
          </a:solidFill>
          <a:ln>
            <a:noFill/>
          </a:ln>
          <a:effectLst>
            <a:outerShdw blurRad="571500" dist="241300" dir="5400000" sx="99000" sy="99000" algn="t" rotWithShape="0">
              <a:schemeClr val="tx1">
                <a:lumMod val="75000"/>
                <a:lumOff val="2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矩形: 圆顶角 13"/>
          <p:cNvSpPr/>
          <p:nvPr>
            <p:custDataLst>
              <p:tags r:id="rId4"/>
            </p:custDataLst>
          </p:nvPr>
        </p:nvSpPr>
        <p:spPr>
          <a:xfrm>
            <a:off x="4863860" y="1533541"/>
            <a:ext cx="3580300" cy="2995943"/>
          </a:xfrm>
          <a:prstGeom prst="round2SameRect">
            <a:avLst>
              <a:gd name="adj1" fmla="val 0"/>
              <a:gd name="adj2" fmla="val 4319"/>
            </a:avLst>
          </a:prstGeom>
          <a:solidFill>
            <a:schemeClr val="bg1"/>
          </a:solidFill>
          <a:ln>
            <a:noFill/>
          </a:ln>
          <a:effectLst>
            <a:outerShdw blurRad="571500" dist="241300" dir="5400000" sx="99000" sy="99000" algn="t" rotWithShape="0">
              <a:schemeClr val="tx1">
                <a:lumMod val="75000"/>
                <a:lumOff val="2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5" name="文本框 44"/>
          <p:cNvSpPr txBox="1"/>
          <p:nvPr/>
        </p:nvSpPr>
        <p:spPr>
          <a:xfrm>
            <a:off x="5681963" y="1040524"/>
            <a:ext cx="1944094" cy="398780"/>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mj-lt"/>
                <a:ea typeface="+mj-ea"/>
              </a:rPr>
              <a:t>改进方向</a:t>
            </a:r>
          </a:p>
        </p:txBody>
      </p:sp>
      <p:grpSp>
        <p:nvGrpSpPr>
          <p:cNvPr id="61" name="组合 60"/>
          <p:cNvGrpSpPr/>
          <p:nvPr>
            <p:custDataLst>
              <p:tags r:id="rId5"/>
            </p:custDataLst>
          </p:nvPr>
        </p:nvGrpSpPr>
        <p:grpSpPr>
          <a:xfrm>
            <a:off x="741107" y="1938630"/>
            <a:ext cx="3430512" cy="2338402"/>
            <a:chOff x="741107" y="1938630"/>
            <a:chExt cx="3430512" cy="2338402"/>
          </a:xfrm>
        </p:grpSpPr>
        <p:grpSp>
          <p:nvGrpSpPr>
            <p:cNvPr id="54" name="组合 53"/>
            <p:cNvGrpSpPr/>
            <p:nvPr/>
          </p:nvGrpSpPr>
          <p:grpSpPr>
            <a:xfrm>
              <a:off x="741107" y="1938630"/>
              <a:ext cx="3430512" cy="539099"/>
              <a:chOff x="730046" y="1938630"/>
              <a:chExt cx="3430512" cy="539099"/>
            </a:xfrm>
          </p:grpSpPr>
          <p:sp>
            <p:nvSpPr>
              <p:cNvPr id="47" name="矩形 46"/>
              <p:cNvSpPr/>
              <p:nvPr>
                <p:custDataLst>
                  <p:tags r:id="rId19"/>
                </p:custDataLst>
              </p:nvPr>
            </p:nvSpPr>
            <p:spPr>
              <a:xfrm>
                <a:off x="730046" y="1938630"/>
                <a:ext cx="3430512" cy="333375"/>
              </a:xfrm>
              <a:prstGeom prst="rect">
                <a:avLst/>
              </a:prstGeom>
            </p:spPr>
            <p:txBody>
              <a:bodyPr wrap="square">
                <a:spAutoFit/>
              </a:bodyPr>
              <a:lstStyle/>
              <a:p>
                <a:pPr>
                  <a:lnSpc>
                    <a:spcPct val="150000"/>
                  </a:lnSpc>
                </a:pPr>
                <a:r>
                  <a:rPr lang="zh-CN" altLang="en-US" sz="1050">
                    <a:sym typeface="+mn-ea"/>
                  </a:rPr>
                  <a:t>深入的视频语义理解与精细化的音频特征建模。</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52" name="直接连接符 51"/>
              <p:cNvCxnSpPr/>
              <p:nvPr>
                <p:custDataLst>
                  <p:tags r:id="rId20"/>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741107" y="2662387"/>
              <a:ext cx="3430512" cy="714994"/>
              <a:chOff x="730046" y="1762735"/>
              <a:chExt cx="3430512" cy="714994"/>
            </a:xfrm>
          </p:grpSpPr>
          <p:sp>
            <p:nvSpPr>
              <p:cNvPr id="56" name="矩形 55"/>
              <p:cNvSpPr/>
              <p:nvPr>
                <p:custDataLst>
                  <p:tags r:id="rId17"/>
                </p:custDataLst>
              </p:nvPr>
            </p:nvSpPr>
            <p:spPr>
              <a:xfrm>
                <a:off x="730046" y="1762735"/>
                <a:ext cx="3430512" cy="575945"/>
              </a:xfrm>
              <a:prstGeom prst="rect">
                <a:avLst/>
              </a:prstGeom>
            </p:spPr>
            <p:txBody>
              <a:bodyPr wrap="square">
                <a:spAutoFit/>
              </a:bodyPr>
              <a:lstStyle/>
              <a:p>
                <a:pPr>
                  <a:lnSpc>
                    <a:spcPct val="150000"/>
                  </a:lnSpc>
                </a:pPr>
                <a:r>
                  <a:rPr lang="zh-CN" altLang="en-US" sz="1050">
                    <a:sym typeface="+mn-ea"/>
                  </a:rPr>
                  <a:t>采用回归模型</a:t>
                </a:r>
                <a:r>
                  <a:rPr lang="en-US" altLang="zh-CN" sz="1050">
                    <a:sym typeface="+mn-ea"/>
                  </a:rPr>
                  <a:t>+</a:t>
                </a:r>
                <a:r>
                  <a:rPr lang="zh-CN" altLang="en-US" sz="1050">
                    <a:sym typeface="+mn-ea"/>
                  </a:rPr>
                  <a:t>多任务学习，增强模型映射与泛化能力。</a:t>
                </a:r>
              </a:p>
              <a:p>
                <a:pPr>
                  <a:lnSpc>
                    <a:spcPct val="150000"/>
                  </a:lnSpc>
                </a:pPr>
                <a:r>
                  <a:rPr lang="zh-CN" altLang="en-US" sz="1050">
                    <a:sym typeface="+mn-ea"/>
                  </a:rPr>
                  <a:t>构建损失函数，平衡数值准确性与感知匹配性。</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57" name="直接连接符 56"/>
              <p:cNvCxnSpPr/>
              <p:nvPr>
                <p:custDataLst>
                  <p:tags r:id="rId18"/>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741107" y="3562038"/>
              <a:ext cx="3430512" cy="714994"/>
              <a:chOff x="730046" y="1762735"/>
              <a:chExt cx="3430512" cy="714994"/>
            </a:xfrm>
          </p:grpSpPr>
          <p:sp>
            <p:nvSpPr>
              <p:cNvPr id="59" name="矩形 58"/>
              <p:cNvSpPr/>
              <p:nvPr>
                <p:custDataLst>
                  <p:tags r:id="rId15"/>
                </p:custDataLst>
              </p:nvPr>
            </p:nvSpPr>
            <p:spPr>
              <a:xfrm>
                <a:off x="730046" y="1762735"/>
                <a:ext cx="3430512" cy="575945"/>
              </a:xfrm>
              <a:prstGeom prst="rect">
                <a:avLst/>
              </a:prstGeom>
            </p:spPr>
            <p:txBody>
              <a:bodyPr wrap="square">
                <a:spAutoFit/>
              </a:bodyPr>
              <a:lstStyle/>
              <a:p>
                <a:pPr>
                  <a:lnSpc>
                    <a:spcPct val="150000"/>
                  </a:lnSpc>
                </a:pPr>
                <a:r>
                  <a:rPr lang="en-US" altLang="zh-CN" sz="1050">
                    <a:sym typeface="+mn-ea"/>
                  </a:rPr>
                  <a:t>KMeans</a:t>
                </a:r>
                <a:r>
                  <a:rPr lang="zh-CN" altLang="en-US" sz="1050">
                    <a:sym typeface="+mn-ea"/>
                  </a:rPr>
                  <a:t>聚类</a:t>
                </a:r>
                <a:r>
                  <a:rPr lang="en-US" altLang="zh-CN" sz="1050">
                    <a:sym typeface="+mn-ea"/>
                  </a:rPr>
                  <a:t>+</a:t>
                </a:r>
                <a:r>
                  <a:rPr lang="zh-CN" altLang="en-US" sz="1050">
                    <a:sym typeface="+mn-ea"/>
                  </a:rPr>
                  <a:t>用户反馈实现动态权重调整与个性化迭代。</a:t>
                </a:r>
                <a:endParaRPr lang="zh-CN" altLang="en-US" sz="1050"/>
              </a:p>
              <a:p>
                <a:pPr>
                  <a:lnSpc>
                    <a:spcPct val="150000"/>
                  </a:lnSpc>
                </a:pPr>
                <a:r>
                  <a:rPr lang="zh-CN" altLang="en-US" sz="1050">
                    <a:sym typeface="+mn-ea"/>
                  </a:rPr>
                  <a:t>可视化界面清晰展示特征对齐与相似度，提升用户体验。</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60" name="直接连接符 59"/>
              <p:cNvCxnSpPr/>
              <p:nvPr>
                <p:custDataLst>
                  <p:tags r:id="rId16"/>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3" name="组合 62"/>
          <p:cNvGrpSpPr/>
          <p:nvPr>
            <p:custDataLst>
              <p:tags r:id="rId6"/>
            </p:custDataLst>
          </p:nvPr>
        </p:nvGrpSpPr>
        <p:grpSpPr>
          <a:xfrm>
            <a:off x="4914901" y="1762735"/>
            <a:ext cx="3430512" cy="714994"/>
            <a:chOff x="730046" y="1762735"/>
            <a:chExt cx="3430512" cy="714994"/>
          </a:xfrm>
        </p:grpSpPr>
        <p:sp>
          <p:nvSpPr>
            <p:cNvPr id="70" name="矩形 69"/>
            <p:cNvSpPr/>
            <p:nvPr>
              <p:custDataLst>
                <p:tags r:id="rId13"/>
              </p:custDataLst>
            </p:nvPr>
          </p:nvSpPr>
          <p:spPr>
            <a:xfrm>
              <a:off x="730046" y="1762735"/>
              <a:ext cx="3430512" cy="575945"/>
            </a:xfrm>
            <a:prstGeom prst="rect">
              <a:avLst/>
            </a:prstGeom>
          </p:spPr>
          <p:txBody>
            <a:bodyPr wrap="square">
              <a:spAutoFit/>
            </a:bodyPr>
            <a:lstStyle/>
            <a:p>
              <a:pPr>
                <a:lnSpc>
                  <a:spcPct val="150000"/>
                </a:lnSpc>
              </a:pPr>
              <a:r>
                <a:rPr lang="zh-CN" altLang="en-US" sz="1050">
                  <a:sym typeface="+mn-ea"/>
                </a:rPr>
                <a:t>更细粒度的特征探索：</a:t>
              </a:r>
              <a:r>
                <a:rPr lang="en-US" altLang="zh-CN" sz="1050">
                  <a:sym typeface="+mn-ea"/>
                </a:rPr>
                <a:t> </a:t>
              </a:r>
              <a:r>
                <a:rPr lang="zh-CN" altLang="en-US" sz="1050">
                  <a:sym typeface="+mn-ea"/>
                </a:rPr>
                <a:t>引入更细致的视频事件检测、情感识别；探索更丰富的音乐微表情特征。</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71" name="直接连接符 70"/>
            <p:cNvCxnSpPr/>
            <p:nvPr>
              <p:custDataLst>
                <p:tags r:id="rId14"/>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custDataLst>
              <p:tags r:id="rId7"/>
            </p:custDataLst>
          </p:nvPr>
        </p:nvGrpSpPr>
        <p:grpSpPr>
          <a:xfrm>
            <a:off x="4914901" y="2662387"/>
            <a:ext cx="3430512" cy="714994"/>
            <a:chOff x="730046" y="1762735"/>
            <a:chExt cx="3430512" cy="714994"/>
          </a:xfrm>
        </p:grpSpPr>
        <p:sp>
          <p:nvSpPr>
            <p:cNvPr id="68" name="矩形 67"/>
            <p:cNvSpPr/>
            <p:nvPr>
              <p:custDataLst>
                <p:tags r:id="rId11"/>
              </p:custDataLst>
            </p:nvPr>
          </p:nvSpPr>
          <p:spPr>
            <a:xfrm>
              <a:off x="730046" y="1762735"/>
              <a:ext cx="3430512" cy="575945"/>
            </a:xfrm>
            <a:prstGeom prst="rect">
              <a:avLst/>
            </a:prstGeom>
          </p:spPr>
          <p:txBody>
            <a:bodyPr wrap="square">
              <a:spAutoFit/>
            </a:bodyPr>
            <a:lstStyle/>
            <a:p>
              <a:pPr>
                <a:lnSpc>
                  <a:spcPct val="150000"/>
                </a:lnSpc>
              </a:pPr>
              <a:r>
                <a:rPr lang="zh-CN" altLang="en-US" sz="1050">
                  <a:sym typeface="+mn-ea"/>
                </a:rPr>
                <a:t>更先进的跨模态模型：</a:t>
              </a:r>
              <a:r>
                <a:rPr lang="en-US" altLang="zh-CN" sz="1050">
                  <a:sym typeface="+mn-ea"/>
                </a:rPr>
                <a:t> </a:t>
              </a:r>
              <a:r>
                <a:rPr lang="zh-CN" altLang="en-US" sz="1050">
                  <a:sym typeface="+mn-ea"/>
                </a:rPr>
                <a:t>研究如</a:t>
              </a:r>
              <a:r>
                <a:rPr lang="en-US" altLang="zh-CN" sz="1050">
                  <a:sym typeface="+mn-ea"/>
                </a:rPr>
                <a:t>Co-attention</a:t>
              </a:r>
              <a:r>
                <a:rPr lang="zh-CN" altLang="en-US" sz="1050">
                  <a:sym typeface="+mn-ea"/>
                </a:rPr>
                <a:t>机制、生成对抗网络（</a:t>
              </a:r>
              <a:r>
                <a:rPr lang="en-US" altLang="zh-CN" sz="1050">
                  <a:sym typeface="+mn-ea"/>
                </a:rPr>
                <a:t>GANs</a:t>
              </a:r>
              <a:r>
                <a:rPr lang="zh-CN" altLang="en-US" sz="1050">
                  <a:sym typeface="+mn-ea"/>
                </a:rPr>
                <a:t>）等在视频配乐生成上的应用。</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69" name="直接连接符 68"/>
            <p:cNvCxnSpPr/>
            <p:nvPr>
              <p:custDataLst>
                <p:tags r:id="rId12"/>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custDataLst>
              <p:tags r:id="rId8"/>
            </p:custDataLst>
          </p:nvPr>
        </p:nvGrpSpPr>
        <p:grpSpPr>
          <a:xfrm>
            <a:off x="4914901" y="3562038"/>
            <a:ext cx="3430512" cy="714994"/>
            <a:chOff x="730046" y="1762735"/>
            <a:chExt cx="3430512" cy="714994"/>
          </a:xfrm>
        </p:grpSpPr>
        <p:sp>
          <p:nvSpPr>
            <p:cNvPr id="66" name="矩形 65"/>
            <p:cNvSpPr/>
            <p:nvPr>
              <p:custDataLst>
                <p:tags r:id="rId9"/>
              </p:custDataLst>
            </p:nvPr>
          </p:nvSpPr>
          <p:spPr>
            <a:xfrm>
              <a:off x="730046" y="1762735"/>
              <a:ext cx="3430512" cy="575945"/>
            </a:xfrm>
            <a:prstGeom prst="rect">
              <a:avLst/>
            </a:prstGeom>
          </p:spPr>
          <p:txBody>
            <a:bodyPr wrap="square">
              <a:spAutoFit/>
            </a:bodyPr>
            <a:lstStyle/>
            <a:p>
              <a:pPr>
                <a:lnSpc>
                  <a:spcPct val="150000"/>
                </a:lnSpc>
              </a:pPr>
              <a:r>
                <a:rPr lang="zh-CN" altLang="en-US" sz="1050">
                  <a:sym typeface="+mn-ea"/>
                </a:rPr>
                <a:t>实时处理能力优化：</a:t>
              </a:r>
              <a:r>
                <a:rPr lang="en-US" altLang="zh-CN" sz="1050">
                  <a:sym typeface="+mn-ea"/>
                </a:rPr>
                <a:t> </a:t>
              </a:r>
              <a:r>
                <a:rPr lang="zh-CN" altLang="en-US" sz="1050">
                  <a:sym typeface="+mn-ea"/>
                </a:rPr>
                <a:t>针对实时短视频配乐等场景进行模型和系统优化。</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cxnSp>
          <p:nvCxnSpPr>
            <p:cNvPr id="67" name="直接连接符 66"/>
            <p:cNvCxnSpPr/>
            <p:nvPr>
              <p:custDataLst>
                <p:tags r:id="rId10"/>
              </p:custDataLst>
            </p:nvPr>
          </p:nvCxnSpPr>
          <p:spPr>
            <a:xfrm>
              <a:off x="760299" y="2477729"/>
              <a:ext cx="337000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035050" y="1080135"/>
            <a:ext cx="7651750" cy="2941320"/>
          </a:xfrm>
          <a:prstGeom prst="rect">
            <a:avLst/>
          </a:prstGeom>
        </p:spPr>
        <p:txBody>
          <a:bodyPr wrap="square">
            <a:noAutofit/>
          </a:bodyPr>
          <a:lstStyle/>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Cross-Modal Music-Video Retrieval with Heterogeneous Representations. ACM Multimedia 2023.</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Temporal Alignment Networks for Long-Form Video-Music Synchronization. CVPR 2023 (Oral).</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CLIP-ViT: Video-Text Pre-training with Temporal Contrastive Learning. NeurIPS 2022.</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Affective Multimodal Fusion for Music Recommendation. IEEE Transactions on Affective Computing 2023.</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Deep Metric Learning for Cross-Modal Music Retrieval. ISMIR 2021 (Best Paper).</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Multi-Task Learning for Joint Audio-Visual Scene Analysis. ICASSP 2022.</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Visualization of Cross-Modal Retrieval for Explainable Recommendation. IEEE VIS 2022.</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Dynamic User Preference Modeling for Video Soundtrack Recommendation. RecSys 2021.</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Music-Driven Video Summarization via Multimodal Alignment. ACM SIGIR 2023.</a:t>
            </a:r>
          </a:p>
          <a:p>
            <a:pPr marL="228600" indent="-228600">
              <a:lnSpc>
                <a:spcPct val="200000"/>
              </a:lnSpc>
              <a:buAutoNum type="arabicPeriod"/>
            </a:pPr>
            <a:r>
              <a:rPr lang="en-US" altLang="zh-CN" sz="1000">
                <a:solidFill>
                  <a:schemeClr val="tx1">
                    <a:lumMod val="75000"/>
                    <a:lumOff val="25000"/>
                  </a:schemeClr>
                </a:solidFill>
                <a:latin typeface="MiSans Light" panose="00000400000000000000" charset="-122"/>
                <a:sym typeface="MiSans Light" panose="00000400000000000000" charset="-122"/>
              </a:rPr>
              <a:t>Contrastive Learning of Audio-Visual Representations for Emotion Recognition. ACMMM 2022.</a:t>
            </a:r>
          </a:p>
        </p:txBody>
      </p: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dirty="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参考文献列表</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References</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588335" y="361717"/>
            <a:ext cx="327065" cy="286106"/>
            <a:chOff x="8588335" y="361717"/>
            <a:chExt cx="327065" cy="286106"/>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grpSp>
      <p:cxnSp>
        <p:nvCxnSpPr>
          <p:cNvPr id="4" name="直接箭头连接符 3"/>
          <p:cNvCxnSpPr/>
          <p:nvPr/>
        </p:nvCxnSpPr>
        <p:spPr>
          <a:xfrm>
            <a:off x="234950" y="4887913"/>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175083" y="4760955"/>
            <a:ext cx="1851686" cy="253916"/>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dirty="0">
                <a:solidFill>
                  <a:schemeClr val="tx1">
                    <a:lumMod val="85000"/>
                    <a:lumOff val="15000"/>
                  </a:schemeClr>
                </a:solidFill>
                <a:effectLst/>
                <a:latin typeface="+mn-ea"/>
                <a:ea typeface="+mn-ea"/>
                <a:sym typeface="MiSans Light" panose="00000400000000000000" charset="-122"/>
              </a:rPr>
              <a:t>计算机科学与技术学院</a:t>
            </a:r>
          </a:p>
        </p:txBody>
      </p:sp>
      <p:sp>
        <p:nvSpPr>
          <p:cNvPr id="32" name="矩形 31"/>
          <p:cNvSpPr/>
          <p:nvPr/>
        </p:nvSpPr>
        <p:spPr bwMode="auto">
          <a:xfrm>
            <a:off x="880623" y="1742666"/>
            <a:ext cx="9059789" cy="82994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a:ln w="38100">
                  <a:noFill/>
                </a:ln>
                <a:solidFill>
                  <a:srgbClr val="006BFF"/>
                </a:solidFill>
                <a:effectLst/>
                <a:uLnTx/>
                <a:uFillTx/>
                <a:latin typeface="思源宋体 CN Heavy" panose="02020900000000000000" charset="-122"/>
                <a:ea typeface="思源宋体 CN Heavy" panose="02020900000000000000" charset="-122"/>
                <a:cs typeface="+mn-cs"/>
                <a:sym typeface="MiSans Light" panose="00000400000000000000" charset="-122"/>
              </a:rPr>
              <a:t>敬请批评与指正</a:t>
            </a:r>
          </a:p>
        </p:txBody>
      </p:sp>
      <p:sp>
        <p:nvSpPr>
          <p:cNvPr id="34" name="矩形 33"/>
          <p:cNvSpPr/>
          <p:nvPr/>
        </p:nvSpPr>
        <p:spPr bwMode="auto">
          <a:xfrm>
            <a:off x="896254" y="1485079"/>
            <a:ext cx="5486400" cy="253916"/>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a:ln w="38100">
                  <a:noFill/>
                </a:ln>
                <a:solidFill>
                  <a:prstClr val="black">
                    <a:lumMod val="85000"/>
                    <a:lumOff val="15000"/>
                  </a:prstClr>
                </a:solidFill>
                <a:effectLst/>
                <a:uLnTx/>
                <a:uFillTx/>
                <a:latin typeface="MiSans Bold" panose="00000800000000000000" charset="-122"/>
                <a:ea typeface="MiSans Light" panose="00000400000000000000" charset="-122"/>
                <a:cs typeface="+mn-cs"/>
                <a:sym typeface="MiSans Light" panose="00000400000000000000" charset="-122"/>
              </a:rPr>
              <a:t>THANK EXPERTS FOR THEIR CRITICISM AND CORRECTION</a:t>
            </a:r>
            <a:endParaRPr kumimoji="0" lang="zh-CN" altLang="en-US" sz="1050" b="0" i="0" u="none" strike="noStrike" kern="1200" cap="none" spc="0" normalizeH="0" baseline="0" noProof="0">
              <a:ln w="38100">
                <a:noFill/>
              </a:ln>
              <a:solidFill>
                <a:prstClr val="black">
                  <a:lumMod val="85000"/>
                  <a:lumOff val="15000"/>
                </a:prstClr>
              </a:solidFill>
              <a:effectLst/>
              <a:uLnTx/>
              <a:uFillTx/>
              <a:latin typeface="MiSans Bold" panose="00000800000000000000" charset="-122"/>
              <a:ea typeface="MiSans Light" panose="00000400000000000000" charset="-122"/>
              <a:cs typeface="+mn-cs"/>
              <a:sym typeface="MiSans Light" panose="00000400000000000000" charset="-122"/>
            </a:endParaRPr>
          </a:p>
        </p:txBody>
      </p:sp>
      <p:grpSp>
        <p:nvGrpSpPr>
          <p:cNvPr id="10" name="组合 9"/>
          <p:cNvGrpSpPr/>
          <p:nvPr/>
        </p:nvGrpSpPr>
        <p:grpSpPr>
          <a:xfrm>
            <a:off x="6835508" y="1861331"/>
            <a:ext cx="1427870" cy="710419"/>
            <a:chOff x="5169878" y="450166"/>
            <a:chExt cx="1427870" cy="710419"/>
          </a:xfrm>
        </p:grpSpPr>
        <p:sp>
          <p:nvSpPr>
            <p:cNvPr id="3" name="椭圆 2"/>
            <p:cNvSpPr/>
            <p:nvPr/>
          </p:nvSpPr>
          <p:spPr>
            <a:xfrm>
              <a:off x="5183945" y="450166"/>
              <a:ext cx="1406769" cy="203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6" name="椭圆 5"/>
            <p:cNvSpPr/>
            <p:nvPr/>
          </p:nvSpPr>
          <p:spPr>
            <a:xfrm>
              <a:off x="5169878" y="618978"/>
              <a:ext cx="1406769" cy="203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7" name="椭圆 6"/>
            <p:cNvSpPr/>
            <p:nvPr/>
          </p:nvSpPr>
          <p:spPr>
            <a:xfrm>
              <a:off x="5190979" y="773723"/>
              <a:ext cx="1406769" cy="203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sp>
          <p:nvSpPr>
            <p:cNvPr id="9" name="椭圆 8"/>
            <p:cNvSpPr/>
            <p:nvPr/>
          </p:nvSpPr>
          <p:spPr>
            <a:xfrm>
              <a:off x="5190979" y="956603"/>
              <a:ext cx="1406769" cy="203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MiSans Light" panose="00000400000000000000" charset="-122"/>
                <a:ea typeface="MiSans Light" panose="00000400000000000000" charset="-122"/>
                <a:cs typeface="+mn-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035050" y="1597025"/>
            <a:ext cx="7651750" cy="2941320"/>
          </a:xfrm>
          <a:prstGeom prst="rect">
            <a:avLst/>
          </a:prstGeom>
        </p:spPr>
        <p:txBody>
          <a:bodyPr wrap="square">
            <a:noAutofit/>
          </a:bodyPr>
          <a:lstStyle/>
          <a:p>
            <a:pPr indent="457200">
              <a:lnSpc>
                <a:spcPct val="200000"/>
              </a:lnSpc>
            </a:pPr>
            <a:r>
              <a:rPr lang="zh-CN" altLang="en-US" sz="1400">
                <a:solidFill>
                  <a:schemeClr val="tx1">
                    <a:lumMod val="75000"/>
                    <a:lumOff val="25000"/>
                  </a:schemeClr>
                </a:solidFill>
                <a:latin typeface="MiSans Light" panose="00000400000000000000" charset="-122"/>
                <a:sym typeface="MiSans Light" panose="00000400000000000000" charset="-122"/>
              </a:rPr>
              <a:t>数字媒体时代，多媒体形式视频内容爆发式增长，对高质量、情境相符的背景音乐需求日益迫切。传统音乐选择方式效率低下，难以满足个性化与情感化需求。</a:t>
            </a:r>
          </a:p>
          <a:p>
            <a:pPr>
              <a:lnSpc>
                <a:spcPct val="200000"/>
              </a:lnSpc>
            </a:pPr>
            <a:r>
              <a:rPr lang="zh-CN" altLang="en-US" sz="1800" kern="100">
                <a:solidFill>
                  <a:schemeClr val="tx1">
                    <a:lumMod val="85000"/>
                    <a:lumOff val="15000"/>
                  </a:schemeClr>
                </a:solidFill>
                <a:latin typeface="MiSans Light" panose="00000400000000000000" charset="-122"/>
                <a:ea typeface="+mj-ea"/>
                <a:cs typeface="MiSans Light" panose="00000400000000000000" charset="-122"/>
                <a:sym typeface="MiSans Light" panose="00000400000000000000" charset="-122"/>
              </a:rPr>
              <a:t>如何让机器理解视频的情感、氛围与节奏，自动推荐与之匹配的音乐？</a:t>
            </a:r>
          </a:p>
          <a:p>
            <a:pPr>
              <a:lnSpc>
                <a:spcPct val="200000"/>
              </a:lnSpc>
            </a:pPr>
            <a:r>
              <a:rPr lang="zh-CN" altLang="en-US" sz="1800" kern="100">
                <a:solidFill>
                  <a:schemeClr val="tx1">
                    <a:lumMod val="85000"/>
                    <a:lumOff val="15000"/>
                  </a:schemeClr>
                </a:solidFill>
                <a:latin typeface="MiSans Light" panose="00000400000000000000" charset="-122"/>
                <a:ea typeface="+mj-ea"/>
                <a:cs typeface="MiSans Light" panose="00000400000000000000" charset="-122"/>
                <a:sym typeface="MiSans Light" panose="00000400000000000000" charset="-122"/>
              </a:rPr>
              <a:t>如何弥合视觉信息与听觉信息之间的“语义鸿沟”？</a:t>
            </a:r>
          </a:p>
          <a:p>
            <a:pPr>
              <a:lnSpc>
                <a:spcPct val="200000"/>
              </a:lnSpc>
            </a:pPr>
            <a:endParaRPr lang="zh-CN" altLang="en-US" sz="1800" kern="100">
              <a:solidFill>
                <a:schemeClr val="tx1">
                  <a:lumMod val="85000"/>
                  <a:lumOff val="15000"/>
                </a:schemeClr>
              </a:solidFill>
              <a:latin typeface="MiSans Light" panose="00000400000000000000" charset="-122"/>
              <a:ea typeface="+mj-ea"/>
              <a:cs typeface="MiSans Light" panose="00000400000000000000" charset="-122"/>
              <a:sym typeface="MiSans Light" panose="00000400000000000000" charset="-122"/>
            </a:endParaRPr>
          </a:p>
        </p:txBody>
      </p: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166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选题的背景与意义</a:t>
            </a:r>
          </a:p>
        </p:txBody>
      </p:sp>
      <p:sp>
        <p:nvSpPr>
          <p:cNvPr id="13" name="文本框 6"/>
          <p:cNvSpPr txBox="1">
            <a:spLocks noChangeArrowheads="1"/>
          </p:cNvSpPr>
          <p:nvPr/>
        </p:nvSpPr>
        <p:spPr bwMode="auto">
          <a:xfrm>
            <a:off x="466073" y="603456"/>
            <a:ext cx="3405695" cy="253916"/>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Background And Significance Of The Topic</a:t>
            </a:r>
            <a:endParaRPr lang="zh-CN" altLang="en-US" sz="1050">
              <a:solidFill>
                <a:schemeClr val="tx1">
                  <a:lumMod val="85000"/>
                  <a:lumOff val="15000"/>
                </a:schemeClr>
              </a:solidFill>
              <a:latin typeface="+mn-ea"/>
              <a:ea typeface="+mn-ea"/>
              <a:cs typeface="MiSans Light" panose="00000400000000000000" charset="-122"/>
              <a:sym typeface="MiSans Light" panose="00000400000000000000" charset="-122"/>
            </a:endParaRP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 calcmode="lin" valueType="num">
                                      <p:cBhvr additive="base">
                                        <p:cTn id="7"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additive="base">
                                        <p:cTn id="13"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035050" y="1080135"/>
            <a:ext cx="7651750" cy="2941320"/>
          </a:xfrm>
          <a:prstGeom prst="rect">
            <a:avLst/>
          </a:prstGeom>
        </p:spPr>
        <p:txBody>
          <a:bodyPr wrap="square">
            <a:noAutofit/>
          </a:bodyPr>
          <a:lstStyle/>
          <a:p>
            <a:pPr>
              <a:lnSpc>
                <a:spcPct val="200000"/>
              </a:lnSpc>
            </a:pPr>
            <a:r>
              <a:rPr lang="zh-CN" altLang="en-US" sz="1400" b="1">
                <a:solidFill>
                  <a:schemeClr val="tx1">
                    <a:lumMod val="75000"/>
                    <a:lumOff val="25000"/>
                  </a:schemeClr>
                </a:solidFill>
                <a:latin typeface="MiSans Light" panose="00000400000000000000" charset="-122"/>
                <a:sym typeface="MiSans Light" panose="00000400000000000000" charset="-122"/>
              </a:rPr>
              <a:t>学术价值</a:t>
            </a:r>
            <a:r>
              <a:rPr lang="zh-CN" altLang="en-US" sz="1400">
                <a:solidFill>
                  <a:schemeClr val="tx1">
                    <a:lumMod val="75000"/>
                    <a:lumOff val="25000"/>
                  </a:schemeClr>
                </a:solidFill>
                <a:latin typeface="MiSans Light" panose="00000400000000000000" charset="-122"/>
                <a:sym typeface="MiSans Light" panose="00000400000000000000" charset="-122"/>
              </a:rPr>
              <a:t>：</a:t>
            </a:r>
            <a:r>
              <a:rPr lang="en-US" altLang="zh-CN" sz="1400">
                <a:solidFill>
                  <a:schemeClr val="tx1">
                    <a:lumMod val="75000"/>
                    <a:lumOff val="25000"/>
                  </a:schemeClr>
                </a:solidFill>
                <a:latin typeface="MiSans Light" panose="00000400000000000000" charset="-122"/>
                <a:sym typeface="MiSans Light" panose="00000400000000000000" charset="-122"/>
              </a:rPr>
              <a:t> </a:t>
            </a:r>
            <a:r>
              <a:rPr lang="zh-CN" altLang="en-US" sz="1400">
                <a:solidFill>
                  <a:schemeClr val="tx1">
                    <a:lumMod val="75000"/>
                    <a:lumOff val="25000"/>
                  </a:schemeClr>
                </a:solidFill>
                <a:latin typeface="MiSans Light" panose="00000400000000000000" charset="-122"/>
                <a:sym typeface="MiSans Light" panose="00000400000000000000" charset="-122"/>
              </a:rPr>
              <a:t>探索音视频跨模态信息深层语义关联，推动多模态机器学习与情感计算领域发展。</a:t>
            </a:r>
          </a:p>
          <a:p>
            <a:pPr>
              <a:lnSpc>
                <a:spcPct val="200000"/>
              </a:lnSpc>
            </a:pPr>
            <a:r>
              <a:rPr lang="zh-CN" altLang="en-US" sz="1400" b="1">
                <a:solidFill>
                  <a:schemeClr val="tx1">
                    <a:lumMod val="75000"/>
                    <a:lumOff val="25000"/>
                  </a:schemeClr>
                </a:solidFill>
                <a:latin typeface="MiSans Light" panose="00000400000000000000" charset="-122"/>
                <a:sym typeface="MiSans Light" panose="00000400000000000000" charset="-122"/>
              </a:rPr>
              <a:t>应用价值</a:t>
            </a:r>
            <a:r>
              <a:rPr lang="zh-CN" altLang="en-US" sz="1400">
                <a:solidFill>
                  <a:schemeClr val="tx1">
                    <a:lumMod val="75000"/>
                    <a:lumOff val="25000"/>
                  </a:schemeClr>
                </a:solidFill>
                <a:latin typeface="MiSans Light" panose="00000400000000000000" charset="-122"/>
                <a:sym typeface="MiSans Light" panose="00000400000000000000" charset="-122"/>
              </a:rPr>
              <a:t>：</a:t>
            </a:r>
            <a:r>
              <a:rPr lang="en-US" altLang="zh-CN" sz="1400">
                <a:solidFill>
                  <a:schemeClr val="tx1">
                    <a:lumMod val="75000"/>
                    <a:lumOff val="25000"/>
                  </a:schemeClr>
                </a:solidFill>
                <a:latin typeface="MiSans Light" panose="00000400000000000000" charset="-122"/>
                <a:sym typeface="MiSans Light" panose="00000400000000000000" charset="-122"/>
              </a:rPr>
              <a:t> </a:t>
            </a:r>
            <a:r>
              <a:rPr lang="zh-CN" altLang="en-US" sz="1400">
                <a:solidFill>
                  <a:schemeClr val="tx1">
                    <a:lumMod val="75000"/>
                    <a:lumOff val="25000"/>
                  </a:schemeClr>
                </a:solidFill>
                <a:latin typeface="MiSans Light" panose="00000400000000000000" charset="-122"/>
                <a:sym typeface="MiSans Light" panose="00000400000000000000" charset="-122"/>
              </a:rPr>
              <a:t>为视频创作者提供智能配乐工具，提升创作效率与作品质量；</a:t>
            </a:r>
          </a:p>
          <a:p>
            <a:pPr marL="457200" lvl="1" indent="457200">
              <a:lnSpc>
                <a:spcPct val="200000"/>
              </a:lnSpc>
            </a:pPr>
            <a:r>
              <a:rPr lang="zh-CN" altLang="en-US" sz="1400">
                <a:solidFill>
                  <a:schemeClr val="tx1">
                    <a:lumMod val="75000"/>
                    <a:lumOff val="25000"/>
                  </a:schemeClr>
                </a:solidFill>
                <a:latin typeface="MiSans Light" panose="00000400000000000000" charset="-122"/>
                <a:sym typeface="MiSans Light" panose="00000400000000000000" charset="-122"/>
              </a:rPr>
              <a:t> 为用户提供更个性化的音视频娱乐体验。</a:t>
            </a:r>
          </a:p>
          <a:p>
            <a:pPr>
              <a:lnSpc>
                <a:spcPct val="200000"/>
              </a:lnSpc>
            </a:pPr>
            <a:r>
              <a:rPr lang="zh-CN" altLang="en-US" sz="1800" kern="100">
                <a:solidFill>
                  <a:schemeClr val="tx1">
                    <a:lumMod val="85000"/>
                    <a:lumOff val="15000"/>
                  </a:schemeClr>
                </a:solidFill>
                <a:latin typeface="MiSans Light" panose="00000400000000000000" charset="-122"/>
                <a:ea typeface="+mj-ea"/>
                <a:cs typeface="MiSans Light" panose="00000400000000000000" charset="-122"/>
                <a:sym typeface="MiSans Light" panose="00000400000000000000" charset="-122"/>
              </a:rPr>
              <a:t>旨在通过分析视频的多维特征，实现与音乐的智能匹配与个性化推荐，并探索其可视化方法。</a:t>
            </a:r>
            <a:endParaRPr lang="en-US" altLang="zh-CN" sz="1400">
              <a:solidFill>
                <a:schemeClr val="tx1">
                  <a:lumMod val="75000"/>
                  <a:lumOff val="25000"/>
                </a:schemeClr>
              </a:solidFill>
              <a:latin typeface="MiSans Light" panose="00000400000000000000" charset="-122"/>
              <a:sym typeface="MiSans Light" panose="00000400000000000000" charset="-122"/>
            </a:endParaRPr>
          </a:p>
        </p:txBody>
      </p: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166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选题的背景与意义</a:t>
            </a:r>
          </a:p>
        </p:txBody>
      </p:sp>
      <p:sp>
        <p:nvSpPr>
          <p:cNvPr id="13" name="文本框 6"/>
          <p:cNvSpPr txBox="1">
            <a:spLocks noChangeArrowheads="1"/>
          </p:cNvSpPr>
          <p:nvPr/>
        </p:nvSpPr>
        <p:spPr bwMode="auto">
          <a:xfrm>
            <a:off x="466073" y="603456"/>
            <a:ext cx="3405695" cy="253916"/>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Background And Significance Of The Topic</a:t>
            </a:r>
            <a:endParaRPr lang="zh-CN" altLang="en-US" sz="1050">
              <a:solidFill>
                <a:schemeClr val="tx1">
                  <a:lumMod val="85000"/>
                  <a:lumOff val="15000"/>
                </a:schemeClr>
              </a:solidFill>
              <a:latin typeface="+mn-ea"/>
              <a:ea typeface="+mn-ea"/>
              <a:cs typeface="MiSans Light" panose="00000400000000000000" charset="-122"/>
              <a:sym typeface="MiSans Light" panose="00000400000000000000" charset="-122"/>
            </a:endParaRP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41045" y="1037590"/>
            <a:ext cx="7651750" cy="742315"/>
          </a:xfrm>
          <a:prstGeom prst="rect">
            <a:avLst/>
          </a:prstGeom>
        </p:spPr>
        <p:txBody>
          <a:bodyPr wrap="square">
            <a:noAutofit/>
          </a:bodyPr>
          <a:lstStyle/>
          <a:p>
            <a:pPr>
              <a:lnSpc>
                <a:spcPct val="200000"/>
              </a:lnSpc>
            </a:pPr>
            <a:r>
              <a:rPr lang="zh-CN" altLang="en-US" sz="1600" dirty="0">
                <a:solidFill>
                  <a:schemeClr val="tx1">
                    <a:lumMod val="75000"/>
                    <a:lumOff val="25000"/>
                  </a:schemeClr>
                </a:solidFill>
                <a:latin typeface="MiSans Light" panose="00000400000000000000" charset="-122"/>
                <a:sym typeface="MiSans Light" panose="00000400000000000000" charset="-122"/>
              </a:rPr>
              <a:t>构建一个完整的、从视频内容理解到个性化音乐推荐的智能系统。</a:t>
            </a:r>
          </a:p>
          <a:p>
            <a:pPr>
              <a:lnSpc>
                <a:spcPct val="200000"/>
              </a:lnSpc>
            </a:pPr>
            <a:endParaRPr lang="zh-CN" altLang="en-US" sz="1600" dirty="0">
              <a:solidFill>
                <a:schemeClr val="tx1">
                  <a:lumMod val="75000"/>
                  <a:lumOff val="25000"/>
                </a:schemeClr>
              </a:solidFill>
              <a:latin typeface="MiSans Light" panose="00000400000000000000" charset="-122"/>
              <a:sym typeface="MiSans Light" panose="00000400000000000000" charset="-122"/>
            </a:endParaRPr>
          </a:p>
        </p:txBody>
      </p: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核心目标与任务</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Project Objectives &amp; Core Tasks</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3"/>
          <p:cNvSpPr/>
          <p:nvPr>
            <p:custDataLst>
              <p:tags r:id="rId1"/>
            </p:custDataLst>
          </p:nvPr>
        </p:nvSpPr>
        <p:spPr>
          <a:xfrm>
            <a:off x="759429" y="1943476"/>
            <a:ext cx="652072" cy="65207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2"/>
            </p:custDataLst>
          </p:nvPr>
        </p:nvSpPr>
        <p:spPr>
          <a:xfrm>
            <a:off x="1546437" y="2124149"/>
            <a:ext cx="2715630" cy="575945"/>
          </a:xfrm>
          <a:prstGeom prst="rect">
            <a:avLst/>
          </a:prstGeom>
        </p:spPr>
        <p:txBody>
          <a:bodyPr wrap="square">
            <a:spAutoFit/>
          </a:bodyPr>
          <a:lstStyle>
            <a:defPPr>
              <a:defRPr lang="en-US"/>
            </a:defPPr>
            <a:lvl1pPr algn="ctr" defTabSz="685800">
              <a:lnSpc>
                <a:spcPct val="150000"/>
              </a:lnSpc>
              <a:defRPr sz="1200">
                <a:solidFill>
                  <a:schemeClr val="bg1"/>
                </a:solidFill>
                <a:latin typeface="+mn-ea"/>
                <a:cs typeface="+mn-ea"/>
              </a:defRPr>
            </a:lvl1pPr>
          </a:lstStyle>
          <a:p>
            <a:pPr algn="l"/>
            <a:r>
              <a:rPr lang="zh-CN" altLang="en-US" sz="1050" dirty="0">
                <a:solidFill>
                  <a:schemeClr val="tx1">
                    <a:lumMod val="75000"/>
                    <a:lumOff val="25000"/>
                  </a:schemeClr>
                </a:solidFill>
                <a:latin typeface="MiSans Light" panose="00000400000000000000" charset="-122"/>
                <a:sym typeface="MiSans Light" panose="00000400000000000000" charset="-122"/>
              </a:rPr>
              <a:t>提取能够反映视频情感基调与表现力的深层视频特征。</a:t>
            </a:r>
            <a:endParaRPr lang="zh-CN" altLang="en-US" sz="1050" dirty="0">
              <a:solidFill>
                <a:schemeClr val="tx1">
                  <a:lumMod val="75000"/>
                  <a:lumOff val="25000"/>
                </a:schemeClr>
              </a:solidFill>
            </a:endParaRPr>
          </a:p>
        </p:txBody>
      </p:sp>
      <p:sp>
        <p:nvSpPr>
          <p:cNvPr id="16" name="矩形: 圆角 11"/>
          <p:cNvSpPr/>
          <p:nvPr>
            <p:custDataLst>
              <p:tags r:id="rId3"/>
            </p:custDataLst>
          </p:nvPr>
        </p:nvSpPr>
        <p:spPr>
          <a:xfrm>
            <a:off x="4862039" y="1943476"/>
            <a:ext cx="652072" cy="65207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custDataLst>
              <p:tags r:id="rId4"/>
            </p:custDataLst>
          </p:nvPr>
        </p:nvSpPr>
        <p:spPr>
          <a:xfrm>
            <a:off x="5653742" y="2124149"/>
            <a:ext cx="2715630" cy="575945"/>
          </a:xfrm>
          <a:prstGeom prst="rect">
            <a:avLst/>
          </a:prstGeom>
        </p:spPr>
        <p:txBody>
          <a:bodyPr wrap="square">
            <a:spAutoFit/>
          </a:bodyPr>
          <a:lstStyle>
            <a:defPPr>
              <a:defRPr lang="en-US"/>
            </a:defPPr>
            <a:lvl1pPr algn="ctr" defTabSz="685800">
              <a:lnSpc>
                <a:spcPct val="150000"/>
              </a:lnSpc>
              <a:defRPr sz="1200">
                <a:solidFill>
                  <a:schemeClr val="bg1"/>
                </a:solidFill>
                <a:latin typeface="+mn-ea"/>
                <a:cs typeface="+mn-ea"/>
              </a:defRPr>
            </a:lvl1pPr>
          </a:lstStyle>
          <a:p>
            <a:pPr algn="l"/>
            <a:r>
              <a:rPr lang="zh-CN" altLang="en-US" sz="1050" dirty="0">
                <a:solidFill>
                  <a:schemeClr val="tx1">
                    <a:lumMod val="75000"/>
                    <a:lumOff val="25000"/>
                  </a:schemeClr>
                </a:solidFill>
                <a:latin typeface="MiSans Light" panose="00000400000000000000" charset="-122"/>
                <a:sym typeface="MiSans Light" panose="00000400000000000000" charset="-122"/>
              </a:rPr>
              <a:t>构建能够全面描述音乐片段特性的多维音频特征。</a:t>
            </a:r>
            <a:endParaRPr lang="zh-CN" altLang="en-US" sz="1050" dirty="0">
              <a:solidFill>
                <a:schemeClr val="tx1">
                  <a:lumMod val="75000"/>
                  <a:lumOff val="25000"/>
                </a:schemeClr>
              </a:solidFill>
            </a:endParaRPr>
          </a:p>
        </p:txBody>
      </p:sp>
      <p:sp>
        <p:nvSpPr>
          <p:cNvPr id="18" name="文本框 17"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5"/>
            </p:custDataLst>
          </p:nvPr>
        </p:nvSpPr>
        <p:spPr>
          <a:xfrm>
            <a:off x="5653742" y="1845432"/>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nSpc>
                <a:spcPct val="100000"/>
              </a:lnSpc>
            </a:pPr>
            <a:r>
              <a:rPr lang="zh-CN" altLang="en-US" sz="1600" dirty="0">
                <a:solidFill>
                  <a:schemeClr val="tx1">
                    <a:lumMod val="85000"/>
                    <a:lumOff val="15000"/>
                  </a:schemeClr>
                </a:solidFill>
              </a:rPr>
              <a:t>音频理解</a:t>
            </a:r>
          </a:p>
        </p:txBody>
      </p:sp>
      <p:sp>
        <p:nvSpPr>
          <p:cNvPr id="19" name="矩形: 圆角 36"/>
          <p:cNvSpPr/>
          <p:nvPr>
            <p:custDataLst>
              <p:tags r:id="rId6"/>
            </p:custDataLst>
          </p:nvPr>
        </p:nvSpPr>
        <p:spPr>
          <a:xfrm>
            <a:off x="759429" y="3187660"/>
            <a:ext cx="652072" cy="65207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custDataLst>
              <p:tags r:id="rId7"/>
            </p:custDataLst>
          </p:nvPr>
        </p:nvSpPr>
        <p:spPr>
          <a:xfrm>
            <a:off x="1546437" y="3368333"/>
            <a:ext cx="2715630" cy="575945"/>
          </a:xfrm>
          <a:prstGeom prst="rect">
            <a:avLst/>
          </a:prstGeom>
        </p:spPr>
        <p:txBody>
          <a:bodyPr wrap="square">
            <a:spAutoFit/>
          </a:bodyPr>
          <a:lstStyle>
            <a:defPPr>
              <a:defRPr lang="en-US"/>
            </a:defPPr>
            <a:lvl1pPr algn="ctr" defTabSz="685800">
              <a:lnSpc>
                <a:spcPct val="150000"/>
              </a:lnSpc>
              <a:defRPr sz="1200">
                <a:solidFill>
                  <a:schemeClr val="bg1"/>
                </a:solidFill>
                <a:latin typeface="+mn-ea"/>
                <a:cs typeface="+mn-ea"/>
              </a:defRPr>
            </a:lvl1pPr>
          </a:lstStyle>
          <a:p>
            <a:pPr algn="l"/>
            <a:r>
              <a:rPr lang="zh-CN" altLang="en-US" sz="1050">
                <a:solidFill>
                  <a:schemeClr val="tx1">
                    <a:lumMod val="75000"/>
                    <a:lumOff val="25000"/>
                  </a:schemeClr>
                </a:solidFill>
                <a:latin typeface="MiSans Light" panose="00000400000000000000" charset="-122"/>
                <a:sym typeface="MiSans Light" panose="00000400000000000000" charset="-122"/>
              </a:rPr>
              <a:t>设计并训练深度学习模型，将视频特征映射到音频特征空间，实现精准匹配。</a:t>
            </a:r>
            <a:endParaRPr lang="zh-CN" altLang="en-US" sz="1050">
              <a:solidFill>
                <a:schemeClr val="tx1">
                  <a:lumMod val="75000"/>
                  <a:lumOff val="25000"/>
                </a:schemeClr>
              </a:solidFill>
            </a:endParaRPr>
          </a:p>
        </p:txBody>
      </p:sp>
      <p:sp>
        <p:nvSpPr>
          <p:cNvPr id="21" name="文本框 20"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8"/>
            </p:custDataLst>
          </p:nvPr>
        </p:nvSpPr>
        <p:spPr>
          <a:xfrm>
            <a:off x="1546437" y="3089616"/>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nSpc>
                <a:spcPct val="100000"/>
              </a:lnSpc>
            </a:pPr>
            <a:r>
              <a:rPr lang="zh-CN" altLang="en-US" sz="1600">
                <a:solidFill>
                  <a:schemeClr val="tx1">
                    <a:lumMod val="85000"/>
                    <a:lumOff val="15000"/>
                  </a:schemeClr>
                </a:solidFill>
              </a:rPr>
              <a:t>跨模态匹配</a:t>
            </a:r>
          </a:p>
        </p:txBody>
      </p:sp>
      <p:sp>
        <p:nvSpPr>
          <p:cNvPr id="28" name="矩形: 圆角 33"/>
          <p:cNvSpPr/>
          <p:nvPr>
            <p:custDataLst>
              <p:tags r:id="rId9"/>
            </p:custDataLst>
          </p:nvPr>
        </p:nvSpPr>
        <p:spPr>
          <a:xfrm>
            <a:off x="4862039" y="3187660"/>
            <a:ext cx="652072" cy="65207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custDataLst>
              <p:tags r:id="rId10"/>
            </p:custDataLst>
          </p:nvPr>
        </p:nvSpPr>
        <p:spPr>
          <a:xfrm>
            <a:off x="5653742" y="3368333"/>
            <a:ext cx="2715630" cy="818515"/>
          </a:xfrm>
          <a:prstGeom prst="rect">
            <a:avLst/>
          </a:prstGeom>
        </p:spPr>
        <p:txBody>
          <a:bodyPr wrap="square">
            <a:spAutoFit/>
          </a:bodyPr>
          <a:lstStyle>
            <a:defPPr>
              <a:defRPr lang="en-US"/>
            </a:defPPr>
            <a:lvl1pPr algn="ctr" defTabSz="685800">
              <a:lnSpc>
                <a:spcPct val="150000"/>
              </a:lnSpc>
              <a:defRPr sz="1200">
                <a:solidFill>
                  <a:schemeClr val="bg1"/>
                </a:solidFill>
                <a:latin typeface="+mn-ea"/>
                <a:cs typeface="+mn-ea"/>
              </a:defRPr>
            </a:lvl1pPr>
          </a:lstStyle>
          <a:p>
            <a:pPr algn="l"/>
            <a:r>
              <a:rPr lang="zh-CN" altLang="en-US" sz="1050" dirty="0">
                <a:solidFill>
                  <a:schemeClr val="tx1">
                    <a:lumMod val="75000"/>
                    <a:lumOff val="25000"/>
                  </a:schemeClr>
                </a:solidFill>
                <a:latin typeface="MiSans Light" panose="00000400000000000000" charset="-122"/>
                <a:sym typeface="MiSans Light" panose="00000400000000000000" charset="-122"/>
              </a:rPr>
              <a:t>结合用户反馈，实现音乐推荐的动态调整与迭代优化；开发交互界面，展示匹配逻辑与结果。</a:t>
            </a:r>
            <a:endParaRPr lang="zh-CN" altLang="en-US" sz="1050" dirty="0">
              <a:solidFill>
                <a:schemeClr val="tx1">
                  <a:lumMod val="75000"/>
                  <a:lumOff val="25000"/>
                </a:schemeClr>
              </a:solidFill>
            </a:endParaRPr>
          </a:p>
        </p:txBody>
      </p:sp>
      <p:sp>
        <p:nvSpPr>
          <p:cNvPr id="31" name="文本框 30"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11"/>
            </p:custDataLst>
          </p:nvPr>
        </p:nvSpPr>
        <p:spPr>
          <a:xfrm>
            <a:off x="5653742" y="3089616"/>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nSpc>
                <a:spcPct val="100000"/>
              </a:lnSpc>
            </a:pPr>
            <a:r>
              <a:rPr lang="zh-CN" altLang="en-US" sz="1600" dirty="0">
                <a:solidFill>
                  <a:schemeClr val="tx1">
                    <a:lumMod val="85000"/>
                    <a:lumOff val="15000"/>
                  </a:schemeClr>
                </a:solidFill>
              </a:rPr>
              <a:t>个性化</a:t>
            </a:r>
            <a:r>
              <a:rPr lang="en-US" altLang="zh-CN" sz="1600" dirty="0">
                <a:solidFill>
                  <a:schemeClr val="tx1">
                    <a:lumMod val="85000"/>
                    <a:lumOff val="15000"/>
                  </a:schemeClr>
                </a:solidFill>
              </a:rPr>
              <a:t>&amp;</a:t>
            </a:r>
            <a:r>
              <a:rPr lang="zh-CN" altLang="en-US" sz="1600" dirty="0">
                <a:solidFill>
                  <a:schemeClr val="tx1">
                    <a:lumMod val="85000"/>
                    <a:lumOff val="15000"/>
                  </a:schemeClr>
                </a:solidFill>
              </a:rPr>
              <a:t>可视化</a:t>
            </a:r>
          </a:p>
        </p:txBody>
      </p:sp>
      <p:sp>
        <p:nvSpPr>
          <p:cNvPr id="50" name="矩形 49"/>
          <p:cNvSpPr/>
          <p:nvPr>
            <p:custDataLst>
              <p:tags r:id="rId12"/>
            </p:custDataLst>
          </p:nvPr>
        </p:nvSpPr>
        <p:spPr bwMode="auto">
          <a:xfrm>
            <a:off x="766974" y="2038680"/>
            <a:ext cx="636982" cy="46037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rPr>
              <a:t>01</a:t>
            </a:r>
            <a:endParaRPr kumimoji="0" lang="zh-CN" altLang="en-US"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endParaRPr>
          </a:p>
        </p:txBody>
      </p:sp>
      <p:sp>
        <p:nvSpPr>
          <p:cNvPr id="51" name="矩形 50"/>
          <p:cNvSpPr/>
          <p:nvPr>
            <p:custDataLst>
              <p:tags r:id="rId13"/>
            </p:custDataLst>
          </p:nvPr>
        </p:nvSpPr>
        <p:spPr bwMode="auto">
          <a:xfrm>
            <a:off x="4869584" y="2038680"/>
            <a:ext cx="636982" cy="46037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rPr>
              <a:t>02</a:t>
            </a:r>
            <a:endParaRPr kumimoji="0" lang="zh-CN" altLang="en-US"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endParaRPr>
          </a:p>
        </p:txBody>
      </p:sp>
      <p:sp>
        <p:nvSpPr>
          <p:cNvPr id="61" name="矩形 60"/>
          <p:cNvSpPr/>
          <p:nvPr>
            <p:custDataLst>
              <p:tags r:id="rId14"/>
            </p:custDataLst>
          </p:nvPr>
        </p:nvSpPr>
        <p:spPr bwMode="auto">
          <a:xfrm>
            <a:off x="766974" y="3282864"/>
            <a:ext cx="636982" cy="46037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rPr>
              <a:t>03</a:t>
            </a:r>
            <a:endParaRPr kumimoji="0" lang="zh-CN" altLang="en-US"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endParaRPr>
          </a:p>
        </p:txBody>
      </p:sp>
      <p:sp>
        <p:nvSpPr>
          <p:cNvPr id="62" name="矩形 61"/>
          <p:cNvSpPr/>
          <p:nvPr>
            <p:custDataLst>
              <p:tags r:id="rId15"/>
            </p:custDataLst>
          </p:nvPr>
        </p:nvSpPr>
        <p:spPr bwMode="auto">
          <a:xfrm>
            <a:off x="4869584" y="3282864"/>
            <a:ext cx="636982" cy="46037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rPr>
              <a:t>04</a:t>
            </a:r>
            <a:endParaRPr kumimoji="0" lang="zh-CN" altLang="en-US" sz="2400" b="0" i="0" u="none" strike="noStrike" kern="1200" cap="none" spc="0" normalizeH="0" baseline="0" noProof="0">
              <a:ln w="38100">
                <a:noFill/>
              </a:ln>
              <a:solidFill>
                <a:schemeClr val="accent1"/>
              </a:solidFill>
              <a:effectLst/>
              <a:uLnTx/>
              <a:uFillTx/>
              <a:latin typeface="+mj-lt"/>
              <a:ea typeface="MiSans Light" panose="00000400000000000000" charset="-122"/>
              <a:sym typeface="MiSans Light" panose="00000400000000000000" charset="-122"/>
            </a:endParaRPr>
          </a:p>
        </p:txBody>
      </p:sp>
      <p:sp>
        <p:nvSpPr>
          <p:cNvPr id="2" name="文本框 1"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a:extLst>
              <a:ext uri="{FF2B5EF4-FFF2-40B4-BE49-F238E27FC236}">
                <a16:creationId xmlns:a16="http://schemas.microsoft.com/office/drawing/2014/main" id="{B39C9D01-7870-7764-D23B-E3802D003052}"/>
              </a:ext>
            </a:extLst>
          </p:cNvPr>
          <p:cNvSpPr txBox="1"/>
          <p:nvPr>
            <p:custDataLst>
              <p:tags r:id="rId16"/>
            </p:custDataLst>
          </p:nvPr>
        </p:nvSpPr>
        <p:spPr>
          <a:xfrm>
            <a:off x="1538892" y="1832979"/>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nSpc>
                <a:spcPct val="100000"/>
              </a:lnSpc>
            </a:pPr>
            <a:r>
              <a:rPr lang="zh-CN" altLang="en-US" sz="1600" dirty="0">
                <a:solidFill>
                  <a:schemeClr val="tx1">
                    <a:lumMod val="85000"/>
                    <a:lumOff val="15000"/>
                  </a:schemeClr>
                </a:solidFill>
              </a:rPr>
              <a:t>视频理解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fill="hold"/>
                                        <p:tgtEl>
                                          <p:spTgt spid="50"/>
                                        </p:tgtEl>
                                        <p:attrNameLst>
                                          <p:attrName>ppt_x</p:attrName>
                                        </p:attrNameLst>
                                      </p:cBhvr>
                                      <p:tavLst>
                                        <p:tav tm="0">
                                          <p:val>
                                            <p:strVal val="#ppt_x"/>
                                          </p:val>
                                        </p:tav>
                                        <p:tav tm="100000">
                                          <p:val>
                                            <p:strVal val="#ppt_x"/>
                                          </p:val>
                                        </p:tav>
                                      </p:tavLst>
                                    </p:anim>
                                    <p:anim calcmode="lin" valueType="num">
                                      <p:cBhvr additive="base">
                                        <p:cTn id="52" dur="500" fill="hold"/>
                                        <p:tgtEl>
                                          <p:spTgt spid="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additive="base">
                                        <p:cTn id="59" dur="500" fill="hold"/>
                                        <p:tgtEl>
                                          <p:spTgt spid="61"/>
                                        </p:tgtEl>
                                        <p:attrNameLst>
                                          <p:attrName>ppt_x</p:attrName>
                                        </p:attrNameLst>
                                      </p:cBhvr>
                                      <p:tavLst>
                                        <p:tav tm="0">
                                          <p:val>
                                            <p:strVal val="#ppt_x"/>
                                          </p:val>
                                        </p:tav>
                                        <p:tav tm="100000">
                                          <p:val>
                                            <p:strVal val="#ppt_x"/>
                                          </p:val>
                                        </p:tav>
                                      </p:tavLst>
                                    </p:anim>
                                    <p:anim calcmode="lin" valueType="num">
                                      <p:cBhvr additive="base">
                                        <p:cTn id="60" dur="500" fill="hold"/>
                                        <p:tgtEl>
                                          <p:spTgt spid="6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6" grpId="0" animBg="1"/>
      <p:bldP spid="16" grpId="1" animBg="1"/>
      <p:bldP spid="17" grpId="0"/>
      <p:bldP spid="17" grpId="1"/>
      <p:bldP spid="18" grpId="0"/>
      <p:bldP spid="18" grpId="1"/>
      <p:bldP spid="19" grpId="0" animBg="1"/>
      <p:bldP spid="19" grpId="1" animBg="1"/>
      <p:bldP spid="20" grpId="0"/>
      <p:bldP spid="20" grpId="1"/>
      <p:bldP spid="21" grpId="0"/>
      <p:bldP spid="21" grpId="1"/>
      <p:bldP spid="28" grpId="0" animBg="1"/>
      <p:bldP spid="28" grpId="1" animBg="1"/>
      <p:bldP spid="29" grpId="0"/>
      <p:bldP spid="29" grpId="1"/>
      <p:bldP spid="31" grpId="0"/>
      <p:bldP spid="31" grpId="1"/>
      <p:bldP spid="50" grpId="0"/>
      <p:bldP spid="50" grpId="1"/>
      <p:bldP spid="51" grpId="0"/>
      <p:bldP spid="51" grpId="1"/>
      <p:bldP spid="61" grpId="0"/>
      <p:bldP spid="61" grpId="1"/>
      <p:bldP spid="62" grpId="0"/>
      <p:bldP spid="62"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整体系统架构</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Overall System Architecture</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custDataLst>
              <p:tags r:id="rId1"/>
            </p:custDataLst>
          </p:nvPr>
        </p:nvSpPr>
        <p:spPr>
          <a:xfrm>
            <a:off x="1034415" y="1354455"/>
            <a:ext cx="1919605" cy="1054735"/>
          </a:xfrm>
          <a:prstGeom prst="roundRect">
            <a:avLst/>
          </a:prstGeom>
          <a:noFill/>
          <a:ln w="28575">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2"/>
            </p:custDataLst>
          </p:nvPr>
        </p:nvSpPr>
        <p:spPr>
          <a:xfrm>
            <a:off x="1179830" y="3148965"/>
            <a:ext cx="1628140" cy="821690"/>
          </a:xfrm>
          <a:prstGeom prst="rect">
            <a:avLst/>
          </a:prstGeom>
          <a:noFill/>
        </p:spPr>
        <p:txBody>
          <a:bodyPr wrap="square" rtlCol="0">
            <a:noAutofit/>
          </a:bodyPr>
          <a:lstStyle/>
          <a:p>
            <a:pPr algn="ctr"/>
            <a:r>
              <a:rPr lang="zh-CN" altLang="en-US"/>
              <a:t>帧抽取</a:t>
            </a:r>
          </a:p>
          <a:p>
            <a:pPr algn="ctr"/>
            <a:r>
              <a:rPr lang="en-US" altLang="zh-CN"/>
              <a:t>ViT</a:t>
            </a:r>
            <a:r>
              <a:rPr lang="zh-CN" altLang="en-US"/>
              <a:t>视频特征提取</a:t>
            </a:r>
          </a:p>
          <a:p>
            <a:pPr algn="ctr">
              <a:lnSpc>
                <a:spcPct val="110000"/>
              </a:lnSpc>
            </a:pPr>
            <a:r>
              <a:rPr lang="zh-CN" altLang="en-US"/>
              <a:t>高维视频特征表示</a:t>
            </a:r>
          </a:p>
        </p:txBody>
      </p:sp>
      <p:sp>
        <p:nvSpPr>
          <p:cNvPr id="6" name="文本框 5"/>
          <p:cNvSpPr txBox="1"/>
          <p:nvPr>
            <p:custDataLst>
              <p:tags r:id="rId3"/>
            </p:custDataLst>
          </p:nvPr>
        </p:nvSpPr>
        <p:spPr>
          <a:xfrm>
            <a:off x="1117600" y="2472055"/>
            <a:ext cx="1836420" cy="299085"/>
          </a:xfrm>
          <a:prstGeom prst="rect">
            <a:avLst/>
          </a:prstGeom>
          <a:noFill/>
        </p:spPr>
        <p:txBody>
          <a:bodyPr wrap="square" rtlCol="0">
            <a:spAutoFit/>
          </a:bodyPr>
          <a:lstStyle/>
          <a:p>
            <a:pPr algn="ctr"/>
            <a:r>
              <a:rPr lang="zh-CN" altLang="en-US" kern="100">
                <a:solidFill>
                  <a:schemeClr val="tx1">
                    <a:lumMod val="85000"/>
                    <a:lumOff val="15000"/>
                  </a:schemeClr>
                </a:solidFill>
                <a:latin typeface="MiSans Light" panose="00000400000000000000" charset="-122"/>
                <a:ea typeface="+mj-ea"/>
                <a:cs typeface="MiSans Light" panose="00000400000000000000" charset="-122"/>
                <a:sym typeface="+mn-ea"/>
              </a:rPr>
              <a:t>视频输入</a:t>
            </a:r>
            <a:endParaRPr lang="zh-CN" altLang="en-US"/>
          </a:p>
        </p:txBody>
      </p:sp>
      <p:sp>
        <p:nvSpPr>
          <p:cNvPr id="9" name="圆角矩形 8"/>
          <p:cNvSpPr/>
          <p:nvPr>
            <p:custDataLst>
              <p:tags r:id="rId4"/>
            </p:custDataLst>
          </p:nvPr>
        </p:nvSpPr>
        <p:spPr>
          <a:xfrm>
            <a:off x="1034415" y="2823210"/>
            <a:ext cx="1919605" cy="1419225"/>
          </a:xfrm>
          <a:prstGeom prst="roundRect">
            <a:avLst/>
          </a:prstGeom>
          <a:noFill/>
          <a:ln w="28575">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5"/>
            </p:custDataLst>
          </p:nvPr>
        </p:nvSpPr>
        <p:spPr>
          <a:xfrm>
            <a:off x="1179830" y="1636395"/>
            <a:ext cx="1628140" cy="567690"/>
          </a:xfrm>
          <a:prstGeom prst="rect">
            <a:avLst/>
          </a:prstGeom>
          <a:noFill/>
        </p:spPr>
        <p:txBody>
          <a:bodyPr wrap="square" rtlCol="0">
            <a:noAutofit/>
          </a:bodyPr>
          <a:lstStyle/>
          <a:p>
            <a:pPr algn="ctr">
              <a:lnSpc>
                <a:spcPct val="110000"/>
              </a:lnSpc>
            </a:pPr>
            <a:r>
              <a:rPr lang="zh-CN"/>
              <a:t>音频特征提取</a:t>
            </a:r>
          </a:p>
          <a:p>
            <a:r>
              <a:rPr lang="zh-CN"/>
              <a:t>多维音频特征表示</a:t>
            </a:r>
          </a:p>
        </p:txBody>
      </p:sp>
      <p:sp>
        <p:nvSpPr>
          <p:cNvPr id="11" name="文本框 10"/>
          <p:cNvSpPr txBox="1"/>
          <p:nvPr>
            <p:custDataLst>
              <p:tags r:id="rId6"/>
            </p:custDataLst>
          </p:nvPr>
        </p:nvSpPr>
        <p:spPr>
          <a:xfrm>
            <a:off x="1117600" y="992505"/>
            <a:ext cx="1855470" cy="299085"/>
          </a:xfrm>
          <a:prstGeom prst="rect">
            <a:avLst/>
          </a:prstGeom>
          <a:noFill/>
        </p:spPr>
        <p:txBody>
          <a:bodyPr wrap="square" rtlCol="0">
            <a:spAutoFit/>
          </a:bodyPr>
          <a:lstStyle/>
          <a:p>
            <a:pPr algn="ctr"/>
            <a:r>
              <a:rPr lang="zh-CN" altLang="en-US" kern="100">
                <a:solidFill>
                  <a:schemeClr val="tx1">
                    <a:lumMod val="85000"/>
                    <a:lumOff val="15000"/>
                  </a:schemeClr>
                </a:solidFill>
                <a:latin typeface="MiSans Light" panose="00000400000000000000" charset="-122"/>
                <a:ea typeface="+mj-ea"/>
                <a:cs typeface="MiSans Light" panose="00000400000000000000" charset="-122"/>
                <a:sym typeface="+mn-ea"/>
              </a:rPr>
              <a:t>音频库</a:t>
            </a:r>
            <a:endParaRPr lang="zh-CN" altLang="en-US"/>
          </a:p>
        </p:txBody>
      </p:sp>
      <p:sp>
        <p:nvSpPr>
          <p:cNvPr id="15" name="圆角矩形 14"/>
          <p:cNvSpPr/>
          <p:nvPr/>
        </p:nvSpPr>
        <p:spPr>
          <a:xfrm>
            <a:off x="3205480" y="1344930"/>
            <a:ext cx="2183765" cy="2860675"/>
          </a:xfrm>
          <a:prstGeom prst="roundRect">
            <a:avLst/>
          </a:prstGeom>
          <a:noFill/>
          <a:ln w="28575">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3317240" y="1430655"/>
            <a:ext cx="1960245" cy="2551430"/>
          </a:xfrm>
          <a:prstGeom prst="rect">
            <a:avLst/>
          </a:prstGeom>
          <a:noFill/>
        </p:spPr>
        <p:txBody>
          <a:bodyPr wrap="square" rtlCol="0">
            <a:noAutofit/>
          </a:bodyPr>
          <a:lstStyle/>
          <a:p>
            <a:pPr algn="ctr">
              <a:lnSpc>
                <a:spcPct val="110000"/>
              </a:lnSpc>
            </a:pPr>
            <a:r>
              <a:rPr lang="zh-CN" altLang="en-US" kern="100" dirty="0">
                <a:solidFill>
                  <a:schemeClr val="tx1">
                    <a:lumMod val="85000"/>
                    <a:lumOff val="15000"/>
                  </a:schemeClr>
                </a:solidFill>
                <a:latin typeface="MiSans Light" panose="00000400000000000000" charset="-122"/>
                <a:ea typeface="+mj-ea"/>
                <a:cs typeface="MiSans Light" panose="00000400000000000000" charset="-122"/>
                <a:sym typeface="+mn-ea"/>
              </a:rPr>
              <a:t>跨模态匹配模型</a:t>
            </a:r>
            <a:endParaRPr lang="zh-CN" altLang="en-US" dirty="0"/>
          </a:p>
          <a:p>
            <a:pPr algn="ctr">
              <a:lnSpc>
                <a:spcPct val="110000"/>
              </a:lnSpc>
            </a:pPr>
            <a:r>
              <a:rPr lang="zh-CN" dirty="0"/>
              <a:t>回归模型</a:t>
            </a:r>
          </a:p>
          <a:p>
            <a:pPr algn="ctr">
              <a:lnSpc>
                <a:spcPct val="110000"/>
              </a:lnSpc>
            </a:pPr>
            <a:r>
              <a:rPr lang="zh-CN" dirty="0"/>
              <a:t>多任务学习</a:t>
            </a:r>
          </a:p>
          <a:p>
            <a:pPr algn="ctr">
              <a:lnSpc>
                <a:spcPct val="110000"/>
              </a:lnSpc>
            </a:pPr>
            <a:r>
              <a:rPr lang="zh-CN" dirty="0"/>
              <a:t>模型训练与优化</a:t>
            </a:r>
          </a:p>
          <a:p>
            <a:pPr algn="ctr">
              <a:lnSpc>
                <a:spcPct val="110000"/>
              </a:lnSpc>
            </a:pPr>
            <a:endParaRPr lang="zh-CN" dirty="0"/>
          </a:p>
          <a:p>
            <a:pPr algn="ctr">
              <a:lnSpc>
                <a:spcPct val="110000"/>
              </a:lnSpc>
            </a:pPr>
            <a:endParaRPr lang="zh-CN" dirty="0"/>
          </a:p>
          <a:p>
            <a:pPr algn="ctr">
              <a:lnSpc>
                <a:spcPct val="110000"/>
              </a:lnSpc>
            </a:pPr>
            <a:r>
              <a:rPr lang="zh-CN" altLang="en-US" kern="100" dirty="0">
                <a:solidFill>
                  <a:schemeClr val="tx1">
                    <a:lumMod val="85000"/>
                    <a:lumOff val="15000"/>
                  </a:schemeClr>
                </a:solidFill>
                <a:latin typeface="MiSans Light" panose="00000400000000000000" charset="-122"/>
                <a:ea typeface="+mj-ea"/>
                <a:cs typeface="MiSans Light" panose="00000400000000000000" charset="-122"/>
              </a:rPr>
              <a:t>音乐推荐模块搭建</a:t>
            </a:r>
            <a:endParaRPr lang="zh-CN" b="1" dirty="0"/>
          </a:p>
          <a:p>
            <a:pPr algn="ctr">
              <a:lnSpc>
                <a:spcPct val="110000"/>
              </a:lnSpc>
            </a:pPr>
            <a:r>
              <a:rPr lang="en-US" altLang="zh-CN" dirty="0"/>
              <a:t>Top-K</a:t>
            </a:r>
            <a:r>
              <a:rPr lang="zh-CN" altLang="en-US" dirty="0"/>
              <a:t>相似音乐输出</a:t>
            </a:r>
          </a:p>
          <a:p>
            <a:pPr algn="ctr">
              <a:lnSpc>
                <a:spcPct val="110000"/>
              </a:lnSpc>
            </a:pPr>
            <a:r>
              <a:rPr lang="en-US" altLang="zh-CN" dirty="0"/>
              <a:t>K-Means </a:t>
            </a:r>
            <a:r>
              <a:rPr lang="zh-CN" altLang="en-US" dirty="0"/>
              <a:t>聚类与伪标签</a:t>
            </a:r>
            <a:r>
              <a:rPr lang="en-US" altLang="zh-CN" dirty="0"/>
              <a:t> </a:t>
            </a:r>
          </a:p>
          <a:p>
            <a:pPr algn="ctr">
              <a:lnSpc>
                <a:spcPct val="110000"/>
              </a:lnSpc>
            </a:pPr>
            <a:r>
              <a:rPr lang="zh-CN" altLang="en-US" dirty="0"/>
              <a:t>用户反馈与权重调整</a:t>
            </a:r>
          </a:p>
        </p:txBody>
      </p:sp>
      <p:sp>
        <p:nvSpPr>
          <p:cNvPr id="17" name="文本框 16"/>
          <p:cNvSpPr txBox="1"/>
          <p:nvPr/>
        </p:nvSpPr>
        <p:spPr>
          <a:xfrm>
            <a:off x="3205480" y="993775"/>
            <a:ext cx="2183765" cy="299085"/>
          </a:xfrm>
          <a:prstGeom prst="rect">
            <a:avLst/>
          </a:prstGeom>
          <a:noFill/>
        </p:spPr>
        <p:txBody>
          <a:bodyPr wrap="square" rtlCol="0">
            <a:spAutoFit/>
          </a:bodyPr>
          <a:lstStyle/>
          <a:p>
            <a:pPr algn="ctr"/>
            <a:r>
              <a:rPr lang="zh-CN" altLang="en-US" kern="100">
                <a:solidFill>
                  <a:schemeClr val="tx1">
                    <a:lumMod val="85000"/>
                    <a:lumOff val="15000"/>
                  </a:schemeClr>
                </a:solidFill>
                <a:latin typeface="MiSans Light" panose="00000400000000000000" charset="-122"/>
                <a:ea typeface="+mj-ea"/>
                <a:cs typeface="MiSans Light" panose="00000400000000000000" charset="-122"/>
                <a:sym typeface="+mn-ea"/>
              </a:rPr>
              <a:t>模型算法实现</a:t>
            </a:r>
            <a:endParaRPr lang="zh-CN" altLang="en-US"/>
          </a:p>
        </p:txBody>
      </p:sp>
      <p:sp>
        <p:nvSpPr>
          <p:cNvPr id="19" name="右箭头 18"/>
          <p:cNvSpPr/>
          <p:nvPr/>
        </p:nvSpPr>
        <p:spPr>
          <a:xfrm>
            <a:off x="5894705" y="2293620"/>
            <a:ext cx="393700" cy="617220"/>
          </a:xfrm>
          <a:prstGeom prst="rightArrow">
            <a:avLst/>
          </a:prstGeom>
          <a:solidFill>
            <a:srgbClr val="298AFF"/>
          </a:solidFill>
          <a:ln>
            <a:solidFill>
              <a:srgbClr val="3A87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6404610" y="2291080"/>
            <a:ext cx="2183765" cy="706755"/>
          </a:xfrm>
          <a:prstGeom prst="rect">
            <a:avLst/>
          </a:prstGeom>
          <a:noFill/>
        </p:spPr>
        <p:txBody>
          <a:bodyPr wrap="square" rtlCol="0">
            <a:spAutoFit/>
          </a:bodyPr>
          <a:lstStyle/>
          <a:p>
            <a:pPr algn="ctr"/>
            <a:r>
              <a:rPr lang="zh-CN" altLang="en-US" sz="2000" kern="100">
                <a:solidFill>
                  <a:schemeClr val="tx1">
                    <a:lumMod val="85000"/>
                    <a:lumOff val="15000"/>
                  </a:schemeClr>
                </a:solidFill>
                <a:latin typeface="MiSans Light" panose="00000400000000000000" charset="-122"/>
                <a:ea typeface="+mj-ea"/>
                <a:cs typeface="MiSans Light" panose="00000400000000000000" charset="-122"/>
                <a:sym typeface="+mn-ea"/>
              </a:rPr>
              <a:t>可视化界面输出推荐结果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p:bldP spid="16" grpId="1"/>
      <p:bldP spid="17" grpId="0"/>
      <p:bldP spid="17" grpId="1"/>
      <p:bldP spid="19" grpId="0" animBg="1"/>
      <p:bldP spid="19" grpId="1" animBg="1"/>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528997" y="1424066"/>
            <a:ext cx="7135318" cy="3222052"/>
          </a:xfrm>
          <a:prstGeom prst="roundRect">
            <a:avLst>
              <a:gd name="adj" fmla="val 50000"/>
            </a:avLst>
          </a:prstGeom>
          <a:gradFill flip="none" rotWithShape="1">
            <a:gsLst>
              <a:gs pos="0">
                <a:schemeClr val="accent1">
                  <a:alpha val="0"/>
                </a:schemeClr>
              </a:gs>
              <a:gs pos="100000">
                <a:schemeClr val="accent1">
                  <a:alpha val="1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flipH="1">
            <a:off x="3442022" y="1030241"/>
            <a:ext cx="7135318" cy="3222052"/>
          </a:xfrm>
          <a:prstGeom prst="roundRect">
            <a:avLst>
              <a:gd name="adj" fmla="val 50000"/>
            </a:avLst>
          </a:prstGeom>
          <a:gradFill flip="none" rotWithShape="1">
            <a:gsLst>
              <a:gs pos="0">
                <a:schemeClr val="accent1">
                  <a:alpha val="0"/>
                </a:schemeClr>
              </a:gs>
              <a:gs pos="100000">
                <a:schemeClr val="accent1">
                  <a:alpha val="1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71270" y="1914661"/>
            <a:ext cx="1633927" cy="16339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469AA"/>
              </a:solidFill>
              <a:latin typeface="MiSans Light" panose="00000400000000000000" charset="-122"/>
              <a:ea typeface="MiSans Light" panose="00000400000000000000" charset="-122"/>
            </a:endParaRPr>
          </a:p>
        </p:txBody>
      </p:sp>
      <p:sp>
        <p:nvSpPr>
          <p:cNvPr id="19" name="椭圆 18"/>
          <p:cNvSpPr/>
          <p:nvPr/>
        </p:nvSpPr>
        <p:spPr>
          <a:xfrm>
            <a:off x="4791139" y="1914661"/>
            <a:ext cx="1633927" cy="163392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5469AA"/>
              </a:solidFill>
              <a:latin typeface="MiSans Light" panose="00000400000000000000" charset="-122"/>
              <a:ea typeface="MiSans Light" panose="00000400000000000000" charset="-122"/>
            </a:endParaRPr>
          </a:p>
        </p:txBody>
      </p:sp>
      <p:sp>
        <p:nvSpPr>
          <p:cNvPr id="20" name="文本框 6"/>
          <p:cNvSpPr txBox="1">
            <a:spLocks noChangeArrowheads="1"/>
          </p:cNvSpPr>
          <p:nvPr/>
        </p:nvSpPr>
        <p:spPr bwMode="auto">
          <a:xfrm>
            <a:off x="2692627" y="2571356"/>
            <a:ext cx="1791213" cy="39878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sz="2000">
                <a:latin typeface="Arial" panose="020B0604020202020204" pitchFamily="34" charset="0"/>
                <a:cs typeface="Arial" panose="020B0604020202020204" pitchFamily="34" charset="0"/>
                <a:sym typeface="MiSans Light" panose="00000400000000000000" charset="-122"/>
              </a:rPr>
              <a:t>Video</a:t>
            </a:r>
          </a:p>
        </p:txBody>
      </p:sp>
      <p:sp>
        <p:nvSpPr>
          <p:cNvPr id="21" name="文本框 6"/>
          <p:cNvSpPr txBox="1">
            <a:spLocks noChangeArrowheads="1"/>
          </p:cNvSpPr>
          <p:nvPr/>
        </p:nvSpPr>
        <p:spPr bwMode="auto">
          <a:xfrm>
            <a:off x="4753775" y="2563861"/>
            <a:ext cx="1791213" cy="39878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ctr">
              <a:buClrTx/>
              <a:buSzTx/>
              <a:buFontTx/>
            </a:pPr>
            <a:r>
              <a:rPr lang="en-US" sz="2000">
                <a:latin typeface="Arial" panose="020B0604020202020204" pitchFamily="34" charset="0"/>
                <a:cs typeface="Arial" panose="020B0604020202020204" pitchFamily="34" charset="0"/>
                <a:sym typeface="MiSans Light" panose="00000400000000000000" charset="-122"/>
              </a:rPr>
              <a:t>Audio</a:t>
            </a:r>
          </a:p>
        </p:txBody>
      </p:sp>
      <p:sp>
        <p:nvSpPr>
          <p:cNvPr id="22" name="矩形 21"/>
          <p:cNvSpPr/>
          <p:nvPr/>
        </p:nvSpPr>
        <p:spPr>
          <a:xfrm>
            <a:off x="139293" y="1412385"/>
            <a:ext cx="2665647" cy="852805"/>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b="1" kern="0">
                <a:solidFill>
                  <a:schemeClr val="tx1">
                    <a:lumMod val="75000"/>
                    <a:lumOff val="25000"/>
                  </a:schemeClr>
                </a:solidFill>
                <a:latin typeface="MiSans Light" panose="00000400000000000000" charset="-122"/>
                <a:sym typeface="MiSans Light" panose="00000400000000000000" charset="-122"/>
              </a:rPr>
              <a:t>帧序列化：</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帧抽取技术将连续的视频信号转化为离散的图像序列，便于后续分析。</a:t>
            </a:r>
          </a:p>
        </p:txBody>
      </p:sp>
      <p:sp>
        <p:nvSpPr>
          <p:cNvPr id="23" name="矩形 22"/>
          <p:cNvSpPr/>
          <p:nvPr/>
        </p:nvSpPr>
        <p:spPr>
          <a:xfrm>
            <a:off x="139293" y="2367186"/>
            <a:ext cx="2665647" cy="1095375"/>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b="1" kern="0">
                <a:solidFill>
                  <a:schemeClr val="tx1">
                    <a:lumMod val="75000"/>
                    <a:lumOff val="25000"/>
                  </a:schemeClr>
                </a:solidFill>
                <a:latin typeface="MiSans Light" panose="00000400000000000000" charset="-122"/>
                <a:sym typeface="MiSans Light" panose="00000400000000000000" charset="-122"/>
              </a:rPr>
              <a:t>深度语义特征提取：</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利用视觉</a:t>
            </a:r>
            <a:r>
              <a:rPr lang="en-US" altLang="zh-CN" sz="1050" kern="0">
                <a:solidFill>
                  <a:schemeClr val="tx1">
                    <a:lumMod val="75000"/>
                    <a:lumOff val="25000"/>
                  </a:schemeClr>
                </a:solidFill>
                <a:latin typeface="MiSans Light" panose="00000400000000000000" charset="-122"/>
                <a:sym typeface="MiSans Light" panose="00000400000000000000" charset="-122"/>
              </a:rPr>
              <a:t>Transformer</a:t>
            </a:r>
            <a:r>
              <a:rPr lang="zh-CN" altLang="en-US" sz="1050" kern="0">
                <a:solidFill>
                  <a:schemeClr val="tx1">
                    <a:lumMod val="75000"/>
                    <a:lumOff val="25000"/>
                  </a:schemeClr>
                </a:solidFill>
                <a:latin typeface="MiSans Light" panose="00000400000000000000" charset="-122"/>
                <a:sym typeface="MiSans Light" panose="00000400000000000000" charset="-122"/>
              </a:rPr>
              <a:t>模型强大的全局特征捕捉能力对每一帧图像使用</a:t>
            </a:r>
            <a:r>
              <a:rPr lang="en-US" altLang="zh-CN" sz="1050" kern="0">
                <a:solidFill>
                  <a:schemeClr val="tx1">
                    <a:lumMod val="75000"/>
                    <a:lumOff val="25000"/>
                  </a:schemeClr>
                </a:solidFill>
                <a:latin typeface="MiSans Light" panose="00000400000000000000" charset="-122"/>
                <a:sym typeface="MiSans Light" panose="00000400000000000000" charset="-122"/>
              </a:rPr>
              <a:t>ViT</a:t>
            </a:r>
            <a:r>
              <a:rPr lang="zh-CN" altLang="en-US" sz="1050" kern="0">
                <a:solidFill>
                  <a:schemeClr val="tx1">
                    <a:lumMod val="75000"/>
                    <a:lumOff val="25000"/>
                  </a:schemeClr>
                </a:solidFill>
                <a:latin typeface="MiSans Light" panose="00000400000000000000" charset="-122"/>
                <a:sym typeface="MiSans Light" panose="00000400000000000000" charset="-122"/>
              </a:rPr>
              <a:t>模型进行特征提取。</a:t>
            </a:r>
          </a:p>
        </p:txBody>
      </p:sp>
      <p:sp>
        <p:nvSpPr>
          <p:cNvPr id="24" name="矩形 23"/>
          <p:cNvSpPr/>
          <p:nvPr/>
        </p:nvSpPr>
        <p:spPr>
          <a:xfrm>
            <a:off x="139065" y="3507740"/>
            <a:ext cx="3074035" cy="1095375"/>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b="1" kern="0">
                <a:solidFill>
                  <a:schemeClr val="tx1">
                    <a:lumMod val="75000"/>
                    <a:lumOff val="25000"/>
                  </a:schemeClr>
                </a:solidFill>
                <a:latin typeface="MiSans Light" panose="00000400000000000000" charset="-122"/>
                <a:sym typeface="MiSans Light" panose="00000400000000000000" charset="-122"/>
              </a:rPr>
              <a:t>构建高维视频特征表示：</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通过聚合帧级特征展示关键特征维度：</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人物张力、场景紧张度、动作幅度、叙事节奏、</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色彩风格。</a:t>
            </a:r>
          </a:p>
        </p:txBody>
      </p:sp>
      <p:sp>
        <p:nvSpPr>
          <p:cNvPr id="27" name="矩形 26"/>
          <p:cNvSpPr/>
          <p:nvPr/>
        </p:nvSpPr>
        <p:spPr>
          <a:xfrm>
            <a:off x="6244038" y="1126156"/>
            <a:ext cx="2665647" cy="3276600"/>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b="1" kern="0">
                <a:solidFill>
                  <a:schemeClr val="tx1">
                    <a:lumMod val="75000"/>
                    <a:lumOff val="25000"/>
                  </a:schemeClr>
                </a:solidFill>
                <a:latin typeface="MiSans Light" panose="00000400000000000000" charset="-122"/>
                <a:sym typeface="MiSans Light" panose="00000400000000000000" charset="-122"/>
              </a:rPr>
              <a:t>构建的多维特征向量：</a:t>
            </a:r>
          </a:p>
          <a:p>
            <a:pPr marL="171450" indent="-171450">
              <a:lnSpc>
                <a:spcPct val="150000"/>
              </a:lnSpc>
              <a:buFont typeface="Arial" panose="020B0604020202020204" pitchFamily="34" charset="0"/>
              <a:buChar char="•"/>
            </a:pPr>
            <a:r>
              <a:rPr lang="zh-CN" altLang="en-US" sz="1050" b="1" kern="0">
                <a:solidFill>
                  <a:schemeClr val="tx1">
                    <a:lumMod val="75000"/>
                    <a:lumOff val="25000"/>
                  </a:schemeClr>
                </a:solidFill>
                <a:latin typeface="MiSans Light" panose="00000400000000000000" charset="-122"/>
                <a:sym typeface="MiSans Light" panose="00000400000000000000" charset="-122"/>
              </a:rPr>
              <a:t>声学特征</a:t>
            </a:r>
            <a:r>
              <a:rPr lang="en-US" altLang="zh-CN" sz="1050" b="1" kern="0">
                <a:solidFill>
                  <a:schemeClr val="tx1">
                    <a:lumMod val="75000"/>
                    <a:lumOff val="25000"/>
                  </a:schemeClr>
                </a:solidFill>
                <a:latin typeface="MiSans Light" panose="00000400000000000000" charset="-122"/>
                <a:sym typeface="MiSans Light" panose="00000400000000000000" charset="-122"/>
              </a:rPr>
              <a:t> </a:t>
            </a:r>
            <a:r>
              <a:rPr lang="zh-CN" altLang="en-US" sz="1050" b="1" kern="0">
                <a:solidFill>
                  <a:schemeClr val="tx1">
                    <a:lumMod val="75000"/>
                    <a:lumOff val="25000"/>
                  </a:schemeClr>
                </a:solidFill>
                <a:latin typeface="MiSans Light" panose="00000400000000000000" charset="-122"/>
                <a:sym typeface="MiSans Light" panose="00000400000000000000" charset="-122"/>
              </a:rPr>
              <a:t>：</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节奏与速度：</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节奏快慢</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旋律与音高：</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旋律变化复杂度。</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音色特性：</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音色温暖度、明亮程度。</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和声特性：</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和谐度。</a:t>
            </a:r>
          </a:p>
          <a:p>
            <a:pPr marL="171450" indent="-171450">
              <a:lnSpc>
                <a:spcPct val="150000"/>
              </a:lnSpc>
              <a:buFont typeface="Arial" panose="020B0604020202020204" pitchFamily="34" charset="0"/>
              <a:buChar char="•"/>
            </a:pPr>
            <a:endParaRPr lang="zh-CN" altLang="en-US" sz="1050" kern="0">
              <a:solidFill>
                <a:schemeClr val="tx1">
                  <a:lumMod val="75000"/>
                  <a:lumOff val="25000"/>
                </a:schemeClr>
              </a:solidFill>
              <a:latin typeface="MiSans Light" panose="00000400000000000000" charset="-122"/>
              <a:sym typeface="MiSans Light" panose="00000400000000000000" charset="-122"/>
            </a:endParaRPr>
          </a:p>
          <a:p>
            <a:pPr marL="171450" indent="-171450">
              <a:lnSpc>
                <a:spcPct val="150000"/>
              </a:lnSpc>
              <a:buFont typeface="Arial" panose="020B0604020202020204" pitchFamily="34" charset="0"/>
              <a:buChar char="•"/>
            </a:pPr>
            <a:r>
              <a:rPr lang="zh-CN" altLang="en-US" sz="1050" b="1" kern="0">
                <a:solidFill>
                  <a:schemeClr val="tx1">
                    <a:lumMod val="75000"/>
                    <a:lumOff val="25000"/>
                  </a:schemeClr>
                </a:solidFill>
                <a:latin typeface="MiSans Light" panose="00000400000000000000" charset="-122"/>
                <a:sym typeface="MiSans Light" panose="00000400000000000000" charset="-122"/>
              </a:rPr>
              <a:t>心理感知维度（高权重）</a:t>
            </a:r>
            <a:r>
              <a:rPr lang="en-US" altLang="zh-CN" sz="1050" b="1" kern="0">
                <a:solidFill>
                  <a:schemeClr val="tx1">
                    <a:lumMod val="75000"/>
                    <a:lumOff val="25000"/>
                  </a:schemeClr>
                </a:solidFill>
                <a:latin typeface="MiSans Light" panose="00000400000000000000" charset="-122"/>
                <a:sym typeface="MiSans Light" panose="00000400000000000000" charset="-122"/>
              </a:rPr>
              <a:t> </a:t>
            </a:r>
            <a:r>
              <a:rPr lang="zh-CN" altLang="en-US" sz="1050" b="1" kern="0">
                <a:solidFill>
                  <a:schemeClr val="tx1">
                    <a:lumMod val="75000"/>
                    <a:lumOff val="25000"/>
                  </a:schemeClr>
                </a:solidFill>
                <a:latin typeface="MiSans Light" panose="00000400000000000000" charset="-122"/>
                <a:sym typeface="MiSans Light" panose="00000400000000000000" charset="-122"/>
              </a:rPr>
              <a:t>：</a:t>
            </a:r>
            <a:endParaRPr lang="zh-CN" altLang="en-US" sz="1050" kern="0">
              <a:solidFill>
                <a:schemeClr val="tx1">
                  <a:lumMod val="75000"/>
                  <a:lumOff val="25000"/>
                </a:schemeClr>
              </a:solidFill>
              <a:latin typeface="MiSans Light" panose="00000400000000000000" charset="-122"/>
              <a:sym typeface="MiSans Light" panose="00000400000000000000" charset="-122"/>
            </a:endParaRP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唤醒度</a:t>
            </a:r>
            <a:r>
              <a:rPr lang="en-US" altLang="zh-CN" sz="1050" kern="0">
                <a:solidFill>
                  <a:schemeClr val="tx1">
                    <a:lumMod val="75000"/>
                    <a:lumOff val="25000"/>
                  </a:schemeClr>
                </a:solidFill>
                <a:latin typeface="MiSans Light" panose="00000400000000000000" charset="-122"/>
                <a:sym typeface="MiSans Light" panose="00000400000000000000" charset="-122"/>
              </a:rPr>
              <a:t> (Arousal)</a:t>
            </a:r>
            <a:r>
              <a:rPr lang="zh-CN" altLang="en-US" sz="1050" kern="0">
                <a:solidFill>
                  <a:schemeClr val="tx1">
                    <a:lumMod val="75000"/>
                    <a:lumOff val="25000"/>
                  </a:schemeClr>
                </a:solidFill>
                <a:latin typeface="MiSans Light" panose="00000400000000000000" charset="-122"/>
                <a:sym typeface="MiSans Light" panose="00000400000000000000" charset="-122"/>
              </a:rPr>
              <a:t>：</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音乐带来的激动或平静程度。</a:t>
            </a:r>
          </a:p>
          <a:p>
            <a:pPr marL="171450" indent="-171450">
              <a:lnSpc>
                <a:spcPct val="150000"/>
              </a:lnSpc>
              <a:buFont typeface="Arial" panose="020B0604020202020204" pitchFamily="34" charset="0"/>
              <a:buChar char="•"/>
            </a:pPr>
            <a:r>
              <a:rPr lang="zh-CN" altLang="en-US" sz="1050" kern="0">
                <a:solidFill>
                  <a:schemeClr val="tx1">
                    <a:lumMod val="75000"/>
                    <a:lumOff val="25000"/>
                  </a:schemeClr>
                </a:solidFill>
                <a:latin typeface="MiSans Light" panose="00000400000000000000" charset="-122"/>
                <a:sym typeface="MiSans Light" panose="00000400000000000000" charset="-122"/>
              </a:rPr>
              <a:t>效价</a:t>
            </a:r>
            <a:r>
              <a:rPr lang="en-US" altLang="zh-CN" sz="1050" kern="0">
                <a:solidFill>
                  <a:schemeClr val="tx1">
                    <a:lumMod val="75000"/>
                    <a:lumOff val="25000"/>
                  </a:schemeClr>
                </a:solidFill>
                <a:latin typeface="MiSans Light" panose="00000400000000000000" charset="-122"/>
                <a:sym typeface="MiSans Light" panose="00000400000000000000" charset="-122"/>
              </a:rPr>
              <a:t> (Valence)</a:t>
            </a:r>
            <a:r>
              <a:rPr lang="zh-CN" altLang="en-US" sz="1050" kern="0">
                <a:solidFill>
                  <a:schemeClr val="tx1">
                    <a:lumMod val="75000"/>
                    <a:lumOff val="25000"/>
                  </a:schemeClr>
                </a:solidFill>
                <a:latin typeface="MiSans Light" panose="00000400000000000000" charset="-122"/>
                <a:sym typeface="MiSans Light" panose="00000400000000000000" charset="-122"/>
              </a:rPr>
              <a:t>：</a:t>
            </a:r>
            <a:r>
              <a:rPr lang="en-US" altLang="zh-CN" sz="1050" kern="0">
                <a:solidFill>
                  <a:schemeClr val="tx1">
                    <a:lumMod val="75000"/>
                    <a:lumOff val="25000"/>
                  </a:schemeClr>
                </a:solidFill>
                <a:latin typeface="MiSans Light" panose="00000400000000000000" charset="-122"/>
                <a:sym typeface="MiSans Light" panose="00000400000000000000" charset="-122"/>
              </a:rPr>
              <a:t> </a:t>
            </a:r>
            <a:r>
              <a:rPr lang="zh-CN" altLang="en-US" sz="1050" kern="0">
                <a:solidFill>
                  <a:schemeClr val="tx1">
                    <a:lumMod val="75000"/>
                    <a:lumOff val="25000"/>
                  </a:schemeClr>
                </a:solidFill>
                <a:latin typeface="MiSans Light" panose="00000400000000000000" charset="-122"/>
                <a:sym typeface="MiSans Light" panose="00000400000000000000" charset="-122"/>
              </a:rPr>
              <a:t>音乐带来的愉悦或不悦程度。</a:t>
            </a:r>
          </a:p>
          <a:p>
            <a:pPr indent="0">
              <a:lnSpc>
                <a:spcPct val="150000"/>
              </a:lnSpc>
              <a:buFont typeface="Arial" panose="020B0604020202020204" pitchFamily="34" charset="0"/>
              <a:buNone/>
            </a:pPr>
            <a:endParaRPr lang="zh-CN" altLang="en-US" sz="1050" kern="0">
              <a:solidFill>
                <a:schemeClr val="tx1">
                  <a:lumMod val="75000"/>
                  <a:lumOff val="25000"/>
                </a:schemeClr>
              </a:solidFill>
              <a:latin typeface="MiSans Light" panose="00000400000000000000" charset="-122"/>
              <a:sym typeface="MiSans Light" panose="00000400000000000000" charset="-122"/>
            </a:endParaRPr>
          </a:p>
        </p:txBody>
      </p:sp>
      <p:sp>
        <p:nvSpPr>
          <p:cNvPr id="3" name="椭圆 2"/>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 name="椭圆 3"/>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椭圆 6"/>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 name="椭圆 7"/>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椭圆 8"/>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椭圆 9"/>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椭圆 10"/>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2" name="椭圆 11"/>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 name="椭圆 12"/>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4"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音视频特征处理</a:t>
            </a:r>
          </a:p>
        </p:txBody>
      </p:sp>
      <p:sp>
        <p:nvSpPr>
          <p:cNvPr id="15"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Feature Processing</a:t>
            </a:r>
          </a:p>
        </p:txBody>
      </p:sp>
      <p:sp>
        <p:nvSpPr>
          <p:cNvPr id="28" name="矩形 27"/>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跨模态匹配模型设计</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Cross-Modal Matching Model Design</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p:nvPr/>
        </p:nvPicPr>
        <p:blipFill>
          <a:blip r:embed="rId4"/>
          <a:stretch>
            <a:fillRect/>
          </a:stretch>
        </p:blipFill>
        <p:spPr>
          <a:xfrm>
            <a:off x="4365625" y="481965"/>
            <a:ext cx="3869690" cy="1745615"/>
          </a:xfrm>
          <a:prstGeom prst="rect">
            <a:avLst/>
          </a:prstGeom>
        </p:spPr>
      </p:pic>
      <p:sp>
        <p:nvSpPr>
          <p:cNvPr id="3" name="文本框 2"/>
          <p:cNvSpPr txBox="1"/>
          <p:nvPr/>
        </p:nvSpPr>
        <p:spPr>
          <a:xfrm>
            <a:off x="466090" y="1608455"/>
            <a:ext cx="3968750" cy="506730"/>
          </a:xfrm>
          <a:prstGeom prst="rect">
            <a:avLst/>
          </a:prstGeom>
          <a:noFill/>
        </p:spPr>
        <p:txBody>
          <a:bodyPr wrap="square" rtlCol="0">
            <a:spAutoFit/>
          </a:bodyPr>
          <a:lstStyle/>
          <a:p>
            <a:r>
              <a:rPr lang="zh-CN" altLang="en-US"/>
              <a:t>输入：高维视频特征向量</a:t>
            </a:r>
            <a:r>
              <a:rPr lang="en-US" altLang="zh-CN"/>
              <a:t>V</a:t>
            </a:r>
          </a:p>
          <a:p>
            <a:r>
              <a:rPr lang="zh-CN" altLang="en-US"/>
              <a:t>输出：预测的多维音频特征向量</a:t>
            </a:r>
            <a:r>
              <a:rPr lang="en-US" altLang="zh-CN"/>
              <a:t> A’</a:t>
            </a:r>
          </a:p>
        </p:txBody>
      </p:sp>
      <p:sp>
        <p:nvSpPr>
          <p:cNvPr id="15" name="文本框 14"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1"/>
            </p:custDataLst>
          </p:nvPr>
        </p:nvSpPr>
        <p:spPr>
          <a:xfrm>
            <a:off x="466302" y="1131057"/>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gn="l">
              <a:lnSpc>
                <a:spcPct val="100000"/>
              </a:lnSpc>
            </a:pPr>
            <a:r>
              <a:rPr lang="zh-CN" altLang="en-US" sz="1600">
                <a:solidFill>
                  <a:schemeClr val="tx1">
                    <a:lumMod val="85000"/>
                    <a:lumOff val="15000"/>
                  </a:schemeClr>
                </a:solidFill>
              </a:rPr>
              <a:t>回归模型</a:t>
            </a:r>
          </a:p>
        </p:txBody>
      </p:sp>
      <p:sp>
        <p:nvSpPr>
          <p:cNvPr id="5" name="文本框 4"/>
          <p:cNvSpPr txBox="1"/>
          <p:nvPr/>
        </p:nvSpPr>
        <p:spPr>
          <a:xfrm>
            <a:off x="3940175" y="2780030"/>
            <a:ext cx="4648200" cy="1560830"/>
          </a:xfrm>
          <a:prstGeom prst="rect">
            <a:avLst/>
          </a:prstGeom>
          <a:noFill/>
        </p:spPr>
        <p:txBody>
          <a:bodyPr wrap="square" rtlCol="0">
            <a:spAutoFit/>
          </a:bodyPr>
          <a:lstStyle/>
          <a:p>
            <a:r>
              <a:rPr lang="zh-CN" altLang="en-US" sz="1400" b="1"/>
              <a:t>双重任务并行：</a:t>
            </a:r>
          </a:p>
          <a:p>
            <a:r>
              <a:rPr lang="zh-CN" altLang="en-US"/>
              <a:t>主任务</a:t>
            </a:r>
            <a:r>
              <a:rPr lang="en-US" altLang="zh-CN"/>
              <a:t>: </a:t>
            </a:r>
            <a:r>
              <a:rPr lang="zh-CN" altLang="en-US"/>
              <a:t>视频特征</a:t>
            </a:r>
            <a:r>
              <a:rPr lang="en-US" altLang="zh-CN"/>
              <a:t> </a:t>
            </a:r>
            <a:r>
              <a:rPr lang="en-US" altLang="en-US"/>
              <a:t>→</a:t>
            </a:r>
            <a:r>
              <a:rPr lang="en-US" altLang="zh-CN"/>
              <a:t> </a:t>
            </a:r>
            <a:r>
              <a:rPr lang="zh-CN" altLang="en-US"/>
              <a:t>音频特征的回归匹配。</a:t>
            </a:r>
          </a:p>
          <a:p>
            <a:r>
              <a:rPr lang="zh-CN" altLang="en-US"/>
              <a:t>辅助任务</a:t>
            </a:r>
            <a:r>
              <a:rPr lang="en-US" altLang="zh-CN"/>
              <a:t>: </a:t>
            </a:r>
            <a:r>
              <a:rPr lang="zh-CN" altLang="en-US"/>
              <a:t>基于音频特征进行音频风格分类。</a:t>
            </a:r>
          </a:p>
          <a:p>
            <a:r>
              <a:rPr lang="zh-CN" altLang="en-US" sz="1400" b="1"/>
              <a:t>设计目的</a:t>
            </a:r>
            <a:r>
              <a:rPr lang="zh-CN" altLang="en-US"/>
              <a:t>：</a:t>
            </a:r>
          </a:p>
          <a:p>
            <a:r>
              <a:rPr lang="zh-CN" altLang="en-US"/>
              <a:t>深度理解音乐：</a:t>
            </a:r>
            <a:r>
              <a:rPr lang="en-US" altLang="zh-CN"/>
              <a:t> </a:t>
            </a:r>
            <a:r>
              <a:rPr lang="zh-CN" altLang="en-US"/>
              <a:t>促使模型捕捉音乐的内在属性与多样性。</a:t>
            </a:r>
          </a:p>
          <a:p>
            <a:r>
              <a:rPr lang="zh-CN" altLang="en-US"/>
              <a:t>提升泛化能力：</a:t>
            </a:r>
            <a:r>
              <a:rPr lang="en-US" altLang="zh-CN"/>
              <a:t> </a:t>
            </a:r>
            <a:r>
              <a:rPr lang="zh-CN" altLang="en-US"/>
              <a:t>通过共享底层表示，增强模型对新数据的适应性，同时优化主任务性能。</a:t>
            </a:r>
          </a:p>
        </p:txBody>
      </p:sp>
      <p:graphicFrame>
        <p:nvGraphicFramePr>
          <p:cNvPr id="8" name="图示 7"/>
          <p:cNvGraphicFramePr/>
          <p:nvPr/>
        </p:nvGraphicFramePr>
        <p:xfrm>
          <a:off x="666115" y="2478405"/>
          <a:ext cx="3322320" cy="21088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文本框 9"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2"/>
            </p:custDataLst>
          </p:nvPr>
        </p:nvSpPr>
        <p:spPr>
          <a:xfrm>
            <a:off x="3940387" y="2442332"/>
            <a:ext cx="1701267" cy="33718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gn="l">
              <a:lnSpc>
                <a:spcPct val="100000"/>
              </a:lnSpc>
            </a:pPr>
            <a:r>
              <a:rPr lang="zh-CN" altLang="en-US" sz="1600">
                <a:solidFill>
                  <a:schemeClr val="tx1">
                    <a:lumMod val="85000"/>
                    <a:lumOff val="15000"/>
                  </a:schemeClr>
                </a:solidFill>
              </a:rPr>
              <a:t>多任务学习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跨模态匹配模型设计</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Cross-Modal Matching Model Design</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1530985" y="868680"/>
            <a:ext cx="6082030" cy="4034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椭圆 57"/>
          <p:cNvSpPr/>
          <p:nvPr/>
        </p:nvSpPr>
        <p:spPr>
          <a:xfrm>
            <a:off x="8588335"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9" name="椭圆 58"/>
          <p:cNvSpPr/>
          <p:nvPr/>
        </p:nvSpPr>
        <p:spPr>
          <a:xfrm>
            <a:off x="8588335"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60" name="椭圆 59"/>
          <p:cNvSpPr/>
          <p:nvPr/>
        </p:nvSpPr>
        <p:spPr>
          <a:xfrm>
            <a:off x="8588335"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5" name="椭圆 54"/>
          <p:cNvSpPr/>
          <p:nvPr/>
        </p:nvSpPr>
        <p:spPr>
          <a:xfrm>
            <a:off x="8729008"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6" name="椭圆 55"/>
          <p:cNvSpPr/>
          <p:nvPr/>
        </p:nvSpPr>
        <p:spPr>
          <a:xfrm>
            <a:off x="8729008"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7" name="椭圆 56"/>
          <p:cNvSpPr/>
          <p:nvPr/>
        </p:nvSpPr>
        <p:spPr>
          <a:xfrm>
            <a:off x="8729008"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2" name="椭圆 51"/>
          <p:cNvSpPr/>
          <p:nvPr/>
        </p:nvSpPr>
        <p:spPr>
          <a:xfrm>
            <a:off x="8869681" y="361717"/>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3" name="椭圆 52"/>
          <p:cNvSpPr/>
          <p:nvPr/>
        </p:nvSpPr>
        <p:spPr>
          <a:xfrm>
            <a:off x="8869681" y="481911"/>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sp>
        <p:nvSpPr>
          <p:cNvPr id="54" name="椭圆 53"/>
          <p:cNvSpPr/>
          <p:nvPr/>
        </p:nvSpPr>
        <p:spPr>
          <a:xfrm>
            <a:off x="8869681" y="602104"/>
            <a:ext cx="45719" cy="45719"/>
          </a:xfrm>
          <a:prstGeom prst="ellipse">
            <a:avLst/>
          </a:prstGeom>
          <a:solidFill>
            <a:srgbClr val="006B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lumMod val="85000"/>
                  <a:lumOff val="15000"/>
                </a:prstClr>
              </a:solidFill>
              <a:effectLst/>
              <a:uLnTx/>
              <a:uFillTx/>
              <a:latin typeface="MiSans Light" panose="00000400000000000000" charset="-122"/>
              <a:ea typeface="MiSans Light" panose="00000400000000000000" charset="-122"/>
              <a:cs typeface="+mn-cs"/>
            </a:endParaRPr>
          </a:p>
        </p:txBody>
      </p:sp>
      <p:cxnSp>
        <p:nvCxnSpPr>
          <p:cNvPr id="4" name="直接箭头连接符 3"/>
          <p:cNvCxnSpPr/>
          <p:nvPr/>
        </p:nvCxnSpPr>
        <p:spPr>
          <a:xfrm>
            <a:off x="234950" y="4916048"/>
            <a:ext cx="7197481"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175083" y="4760955"/>
            <a:ext cx="1851686" cy="25273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r"/>
            <a:r>
              <a:rPr lang="zh-CN" altLang="en-US" sz="1050" spc="0">
                <a:solidFill>
                  <a:schemeClr val="tx1">
                    <a:lumMod val="85000"/>
                    <a:lumOff val="15000"/>
                  </a:schemeClr>
                </a:solidFill>
                <a:effectLst/>
                <a:latin typeface="+mn-ea"/>
                <a:ea typeface="+mn-ea"/>
                <a:sym typeface="MiSans Light" panose="00000400000000000000" charset="-122"/>
              </a:rPr>
              <a:t>计算机科学与技术学院</a:t>
            </a:r>
          </a:p>
        </p:txBody>
      </p:sp>
      <p:sp>
        <p:nvSpPr>
          <p:cNvPr id="12" name="文本框 6"/>
          <p:cNvSpPr txBox="1">
            <a:spLocks noChangeArrowheads="1"/>
          </p:cNvSpPr>
          <p:nvPr/>
        </p:nvSpPr>
        <p:spPr bwMode="auto">
          <a:xfrm>
            <a:off x="466073" y="187221"/>
            <a:ext cx="2976238" cy="460375"/>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推荐系统与个性化</a:t>
            </a:r>
            <a:r>
              <a:rPr lang="en-US" altLang="zh-CN" sz="2400">
                <a:solidFill>
                  <a:schemeClr val="tx1">
                    <a:lumMod val="85000"/>
                    <a:lumOff val="15000"/>
                  </a:schemeClr>
                </a:solidFill>
                <a:latin typeface="MiSans Light" panose="00000400000000000000" charset="-122"/>
                <a:cs typeface="MiSans Light" panose="00000400000000000000" charset="-122"/>
                <a:sym typeface="MiSans Light" panose="00000400000000000000" charset="-122"/>
              </a:rPr>
              <a:t> </a:t>
            </a:r>
          </a:p>
        </p:txBody>
      </p:sp>
      <p:sp>
        <p:nvSpPr>
          <p:cNvPr id="13" name="文本框 6"/>
          <p:cNvSpPr txBox="1">
            <a:spLocks noChangeArrowheads="1"/>
          </p:cNvSpPr>
          <p:nvPr/>
        </p:nvSpPr>
        <p:spPr bwMode="auto">
          <a:xfrm>
            <a:off x="466073" y="603456"/>
            <a:ext cx="3405695" cy="25273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en-US" altLang="zh-CN" sz="1050">
                <a:solidFill>
                  <a:schemeClr val="tx1">
                    <a:lumMod val="85000"/>
                    <a:lumOff val="15000"/>
                  </a:schemeClr>
                </a:solidFill>
                <a:latin typeface="+mn-ea"/>
                <a:ea typeface="+mn-ea"/>
                <a:cs typeface="MiSans Light" panose="00000400000000000000" charset="-122"/>
                <a:sym typeface="MiSans Light" panose="00000400000000000000" charset="-122"/>
              </a:rPr>
              <a:t>Recommendation System &amp; Personalization</a:t>
            </a:r>
          </a:p>
        </p:txBody>
      </p:sp>
      <p:sp>
        <p:nvSpPr>
          <p:cNvPr id="14" name="矩形 13"/>
          <p:cNvSpPr/>
          <p:nvPr/>
        </p:nvSpPr>
        <p:spPr>
          <a:xfrm>
            <a:off x="234950" y="216310"/>
            <a:ext cx="198438"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descr="e7d195523061f1c09e9d68d7cf438b91ef959ecb14fc25d26BBA7F7DBC18E55DFF4014AF651F0BF2569D4B6C1DA7F1A4683A481403BD872FC687266AD13265C1DE7C373772FD8728ABDD69ADD03BFF5BE2862BC891DBB79E119D4D0FB73451E87AFDDCC57957DDA1F068318CE0CA25B0A5A46CDE7CE0F9C7B4075451D0870C0C9ADF43CF2F571622E2FA5047B8CE40F7"/>
          <p:cNvSpPr txBox="1"/>
          <p:nvPr>
            <p:custDataLst>
              <p:tags r:id="rId1"/>
            </p:custDataLst>
          </p:nvPr>
        </p:nvSpPr>
        <p:spPr>
          <a:xfrm>
            <a:off x="536575" y="1122576"/>
            <a:ext cx="3189605" cy="583565"/>
          </a:xfrm>
          <a:prstGeom prst="rect">
            <a:avLst/>
          </a:prstGeom>
          <a:noFill/>
        </p:spPr>
        <p:txBody>
          <a:bodyPr wrap="square">
            <a:spAutoFit/>
          </a:bodyPr>
          <a:lstStyle>
            <a:defPPr>
              <a:defRPr lang="en-US"/>
            </a:defPPr>
            <a:lvl1pPr>
              <a:lnSpc>
                <a:spcPct val="150000"/>
              </a:lnSpc>
              <a:defRPr sz="1050">
                <a:gradFill>
                  <a:gsLst>
                    <a:gs pos="0">
                      <a:srgbClr val="F6E0CB"/>
                    </a:gs>
                    <a:gs pos="100000">
                      <a:srgbClr val="E29B60"/>
                    </a:gs>
                  </a:gsLst>
                  <a:lin ang="5400000" scaled="1"/>
                </a:gradFill>
                <a:latin typeface="+mj-ea"/>
                <a:ea typeface="+mj-ea"/>
              </a:defRPr>
            </a:lvl1pPr>
          </a:lstStyle>
          <a:p>
            <a:pPr algn="l">
              <a:lnSpc>
                <a:spcPct val="100000"/>
              </a:lnSpc>
            </a:pPr>
            <a:r>
              <a:rPr lang="en-US" altLang="zh-CN" sz="1600" dirty="0">
                <a:solidFill>
                  <a:schemeClr val="tx1">
                    <a:lumMod val="85000"/>
                    <a:lumOff val="15000"/>
                  </a:schemeClr>
                </a:solidFill>
              </a:rPr>
              <a:t>1.</a:t>
            </a:r>
            <a:r>
              <a:rPr lang="zh-CN" altLang="en-US" sz="1600" dirty="0">
                <a:solidFill>
                  <a:schemeClr val="tx1">
                    <a:lumMod val="85000"/>
                    <a:lumOff val="15000"/>
                  </a:schemeClr>
                </a:solidFill>
              </a:rPr>
              <a:t>初步筛选</a:t>
            </a:r>
            <a:r>
              <a:rPr lang="en-US" altLang="zh-CN" sz="1600" dirty="0">
                <a:solidFill>
                  <a:schemeClr val="tx1">
                    <a:lumMod val="85000"/>
                    <a:lumOff val="15000"/>
                  </a:schemeClr>
                </a:solidFill>
              </a:rPr>
              <a:t> : Top-K </a:t>
            </a:r>
            <a:r>
              <a:rPr lang="zh-CN" altLang="en-US" sz="1600" dirty="0">
                <a:solidFill>
                  <a:schemeClr val="tx1">
                    <a:lumMod val="85000"/>
                    <a:lumOff val="15000"/>
                  </a:schemeClr>
                </a:solidFill>
              </a:rPr>
              <a:t>相似音乐召回</a:t>
            </a:r>
          </a:p>
        </p:txBody>
      </p:sp>
      <p:pic>
        <p:nvPicPr>
          <p:cNvPr id="6" name="图片 5"/>
          <p:cNvPicPr>
            <a:picLocks noChangeAspect="1"/>
          </p:cNvPicPr>
          <p:nvPr/>
        </p:nvPicPr>
        <p:blipFill>
          <a:blip r:embed="rId4"/>
          <a:stretch>
            <a:fillRect/>
          </a:stretch>
        </p:blipFill>
        <p:spPr>
          <a:xfrm>
            <a:off x="4867275" y="2802255"/>
            <a:ext cx="3637915" cy="1689100"/>
          </a:xfrm>
          <a:prstGeom prst="rect">
            <a:avLst/>
          </a:prstGeom>
        </p:spPr>
      </p:pic>
      <p:pic>
        <p:nvPicPr>
          <p:cNvPr id="8" name="图片 7"/>
          <p:cNvPicPr>
            <a:picLocks noChangeAspect="1"/>
          </p:cNvPicPr>
          <p:nvPr/>
        </p:nvPicPr>
        <p:blipFill>
          <a:blip r:embed="rId5"/>
          <a:stretch>
            <a:fillRect/>
          </a:stretch>
        </p:blipFill>
        <p:spPr>
          <a:xfrm>
            <a:off x="3871595" y="481965"/>
            <a:ext cx="4287520" cy="2514600"/>
          </a:xfrm>
          <a:prstGeom prst="rect">
            <a:avLst/>
          </a:prstGeom>
        </p:spPr>
      </p:pic>
      <p:sp>
        <p:nvSpPr>
          <p:cNvPr id="9" name="文本框 8"/>
          <p:cNvSpPr txBox="1"/>
          <p:nvPr/>
        </p:nvSpPr>
        <p:spPr>
          <a:xfrm>
            <a:off x="536575" y="2060575"/>
            <a:ext cx="3048000" cy="583565"/>
          </a:xfrm>
          <a:prstGeom prst="rect">
            <a:avLst/>
          </a:prstGeom>
          <a:noFill/>
        </p:spPr>
        <p:txBody>
          <a:bodyPr wrap="square" rtlCol="0">
            <a:spAutoFit/>
          </a:bodyPr>
          <a:lstStyle/>
          <a:p>
            <a:r>
              <a:rPr lang="en-US" altLang="zh-CN" sz="1600">
                <a:solidFill>
                  <a:schemeClr val="tx1">
                    <a:lumMod val="85000"/>
                    <a:lumOff val="15000"/>
                  </a:schemeClr>
                </a:solidFill>
                <a:latin typeface="+mj-ea"/>
                <a:ea typeface="+mj-ea"/>
              </a:rPr>
              <a:t>2.</a:t>
            </a:r>
            <a:r>
              <a:rPr lang="zh-CN" altLang="en-US" sz="1600">
                <a:solidFill>
                  <a:schemeClr val="tx1">
                    <a:lumMod val="85000"/>
                    <a:lumOff val="15000"/>
                  </a:schemeClr>
                </a:solidFill>
                <a:latin typeface="+mj-ea"/>
                <a:ea typeface="+mj-ea"/>
              </a:rPr>
              <a:t>结构优化：K-Means聚类赋能多样性与聚合</a:t>
            </a:r>
          </a:p>
        </p:txBody>
      </p:sp>
      <p:sp>
        <p:nvSpPr>
          <p:cNvPr id="11" name="文本框 10"/>
          <p:cNvSpPr txBox="1"/>
          <p:nvPr/>
        </p:nvSpPr>
        <p:spPr>
          <a:xfrm>
            <a:off x="536575" y="3119120"/>
            <a:ext cx="3048000" cy="583565"/>
          </a:xfrm>
          <a:prstGeom prst="rect">
            <a:avLst/>
          </a:prstGeom>
          <a:noFill/>
        </p:spPr>
        <p:txBody>
          <a:bodyPr wrap="square" rtlCol="0">
            <a:spAutoFit/>
          </a:bodyPr>
          <a:lstStyle/>
          <a:p>
            <a:r>
              <a:rPr lang="en-US" altLang="zh-CN" sz="1600">
                <a:solidFill>
                  <a:schemeClr val="tx1">
                    <a:lumMod val="85000"/>
                    <a:lumOff val="15000"/>
                  </a:schemeClr>
                </a:solidFill>
                <a:latin typeface="+mj-ea"/>
                <a:ea typeface="+mj-ea"/>
              </a:rPr>
              <a:t>3.</a:t>
            </a:r>
            <a:r>
              <a:rPr lang="zh-CN" altLang="en-US" sz="1600">
                <a:solidFill>
                  <a:schemeClr val="tx1">
                    <a:lumMod val="85000"/>
                    <a:lumOff val="15000"/>
                  </a:schemeClr>
                </a:solidFill>
                <a:latin typeface="+mj-ea"/>
                <a:ea typeface="+mj-ea"/>
              </a:rPr>
              <a:t>智能交互：用户反馈驱动的个性化迭代</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jb3VudCI6OCwiaGRpZCI6IjBlNmYzZTEwNWQwMzkzNTU5OGQ4MzYzMTk4MDUxNmFkIiwidXNlckNvdW50Ijo3fQ=="/>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f8d000af-ba72-4da1-a222-2ee84f89358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23.4,&quot;left&quot;:86.55,&quot;top&quot;:78.15,&quot;width&quot;:241.5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39.81582677165352,&quot;left&quot;:48.30015748031496,&quot;top&quot;:116.83645669291339,&quot;width&quot;:620.012519685039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3.23062992125983,&quot;left&quot;:59.79755905511811,&quot;top&quot;:145.3096062992126,&quot;width&quot;:599.2081102362205}"/>
</p:tagLst>
</file>

<file path=ppt/theme/theme1.xml><?xml version="1.0" encoding="utf-8"?>
<a:theme xmlns:a="http://schemas.openxmlformats.org/drawingml/2006/main" name="1_Office 主题">
  <a:themeElements>
    <a:clrScheme name="自定义 1266">
      <a:dk1>
        <a:sysClr val="windowText" lastClr="000000"/>
      </a:dk1>
      <a:lt1>
        <a:sysClr val="window" lastClr="FFFFFF"/>
      </a:lt1>
      <a:dk2>
        <a:srgbClr val="EEF2F5"/>
      </a:dk2>
      <a:lt2>
        <a:srgbClr val="E7E6E6"/>
      </a:lt2>
      <a:accent1>
        <a:srgbClr val="006BFF"/>
      </a:accent1>
      <a:accent2>
        <a:srgbClr val="F69977"/>
      </a:accent2>
      <a:accent3>
        <a:srgbClr val="D8D8D8"/>
      </a:accent3>
      <a:accent4>
        <a:srgbClr val="FFC000"/>
      </a:accent4>
      <a:accent5>
        <a:srgbClr val="4472C4"/>
      </a:accent5>
      <a:accent6>
        <a:srgbClr val="70AD47"/>
      </a:accent6>
      <a:hlink>
        <a:srgbClr val="000000"/>
      </a:hlink>
      <a:folHlink>
        <a:srgbClr val="954F72"/>
      </a:folHlink>
    </a:clrScheme>
    <a:fontScheme name="2023MiSans Bold">
      <a:majorFont>
        <a:latin typeface="MiSans Bold"/>
        <a:ea typeface="思源宋体 CN Heavy"/>
        <a:cs typeface=""/>
      </a:majorFont>
      <a:minorFont>
        <a:latin typeface="MiSans Light"/>
        <a:ea typeface="MiSans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Light"/>
        <a:ea typeface=""/>
        <a:cs typeface=""/>
        <a:font script="Jpan" typeface="ＭＳ Ｐゴシック"/>
        <a:font script="Hang" typeface="맑은 고딕"/>
        <a:font script="Hans" typeface="MiSans Light"/>
        <a:font script="Hant" typeface="新細明體"/>
        <a:font script="Arab" typeface="MiSans Light"/>
        <a:font script="Hebr" typeface="MiSans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Light"/>
        <a:font script="Uigh" typeface="Microsoft Uighur"/>
        <a:font script="Geor" typeface="Sylfaen"/>
      </a:majorFont>
      <a:minorFont>
        <a:latin typeface="MiSans Light"/>
        <a:ea typeface=""/>
        <a:cs typeface=""/>
        <a:font script="Jpan" typeface="ＭＳ Ｐゴシック"/>
        <a:font script="Hang" typeface="맑은 고딕"/>
        <a:font script="Hans" typeface="MiSans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Light"/>
        <a:ea typeface=""/>
        <a:cs typeface=""/>
        <a:font script="Jpan" typeface="ＭＳ Ｐゴシック"/>
        <a:font script="Hang" typeface="맑은 고딕"/>
        <a:font script="Hans" typeface="MiSans Light"/>
        <a:font script="Hant" typeface="新細明體"/>
        <a:font script="Arab" typeface="MiSans Light"/>
        <a:font script="Hebr" typeface="MiSans Light"/>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Light"/>
        <a:font script="Uigh" typeface="Microsoft Uighur"/>
        <a:font script="Geor" typeface="Sylfaen"/>
      </a:majorFont>
      <a:minorFont>
        <a:latin typeface="MiSans Light"/>
        <a:ea typeface=""/>
        <a:cs typeface=""/>
        <a:font script="Jpan" typeface="ＭＳ Ｐゴシック"/>
        <a:font script="Hang" typeface="맑은 고딕"/>
        <a:font script="Hans" typeface="MiSans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商务风毕业论文答辩</Template>
  <TotalTime>872</TotalTime>
  <Words>1424</Words>
  <Application>Microsoft Office PowerPoint</Application>
  <PresentationFormat>全屏显示(16:9)</PresentationFormat>
  <Paragraphs>164</Paragraphs>
  <Slides>17</Slides>
  <Notes>3</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思源宋体 CN Heavy</vt:lpstr>
      <vt:lpstr>MiSans Light</vt:lpstr>
      <vt:lpstr>MiSans Bold</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M12663</dc:creator>
  <cp:lastModifiedBy>沣亭 葛</cp:lastModifiedBy>
  <cp:revision>14</cp:revision>
  <dcterms:created xsi:type="dcterms:W3CDTF">2023-03-21T04:14:00Z</dcterms:created>
  <dcterms:modified xsi:type="dcterms:W3CDTF">2025-05-16T05:57:46Z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KSOTemplateUUID">
    <vt:lpwstr>v1.0_mb_yRixPEZQwAYoSmQNIcqlww==</vt:lpwstr>
  </property>
  <property fmtid="{D5CDD505-2E9C-101B-9397-08002B2CF9AE}" pid="4" name="ICV">
    <vt:lpwstr>164A54CA651D4B788D8EB04819F44D83_11</vt:lpwstr>
  </property>
</Properties>
</file>